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6" r:id="rId2"/>
    <p:sldId id="283" r:id="rId3"/>
    <p:sldId id="284" r:id="rId4"/>
    <p:sldId id="303" r:id="rId5"/>
    <p:sldId id="285" r:id="rId6"/>
    <p:sldId id="291" r:id="rId7"/>
    <p:sldId id="292" r:id="rId8"/>
    <p:sldId id="293" r:id="rId9"/>
    <p:sldId id="295" r:id="rId10"/>
    <p:sldId id="296" r:id="rId11"/>
    <p:sldId id="297" r:id="rId12"/>
    <p:sldId id="298" r:id="rId13"/>
    <p:sldId id="299" r:id="rId14"/>
    <p:sldId id="300" r:id="rId15"/>
    <p:sldId id="302" r:id="rId16"/>
    <p:sldId id="304" r:id="rId17"/>
    <p:sldId id="305" r:id="rId18"/>
    <p:sldId id="277" r:id="rId19"/>
    <p:sldId id="279" r:id="rId20"/>
    <p:sldId id="288" r:id="rId21"/>
    <p:sldId id="289" r:id="rId22"/>
    <p:sldId id="308" r:id="rId23"/>
    <p:sldId id="290" r:id="rId24"/>
    <p:sldId id="260" r:id="rId25"/>
    <p:sldId id="261" r:id="rId26"/>
    <p:sldId id="306" r:id="rId27"/>
    <p:sldId id="307" r:id="rId2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0F109-F63A-4CC0-81A7-5E1CF8BB6588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E328A-7ACB-4C2A-AACB-8E26A517B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501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6AA5C-EAC5-4A79-8146-D3481D2BB32E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CF11A-FC2A-49C0-8288-8C3CCD749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22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CF11A-FC2A-49C0-8288-8C3CCD74919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0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CF11A-FC2A-49C0-8288-8C3CCD74919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557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ECA68-FF87-4CB0-B561-D4BDC0F3CFF2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58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ECA68-FF87-4CB0-B561-D4BDC0F3CFF2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031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4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09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53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72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19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0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8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3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73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11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5517B-4BB3-4C3E-8508-64147FE1C1D5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B1C31-55F6-4558-B10E-D488CEE0D1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51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1099561"/>
            <a:ext cx="7884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/>
              <a:t>Assessing without levels</a:t>
            </a:r>
            <a:endParaRPr lang="en-GB" sz="5400" b="1" dirty="0"/>
          </a:p>
        </p:txBody>
      </p:sp>
      <p:pic>
        <p:nvPicPr>
          <p:cNvPr id="7" name="Picture 6" descr="E:\Bispham 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6912"/>
            <a:ext cx="3168352" cy="30928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1187624" y="2934776"/>
            <a:ext cx="2880320" cy="2464296"/>
            <a:chOff x="1800" y="2160"/>
            <a:chExt cx="5880" cy="542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0" y="2520"/>
              <a:ext cx="4260" cy="5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800" y="2160"/>
              <a:ext cx="5880" cy="5240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3600" kern="10" spc="0" smtClean="0"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/>
                  <a:latin typeface="Arial Black"/>
                </a:rPr>
                <a:t>Banks Road Infant and Nursery School</a:t>
              </a:r>
              <a:endParaRPr lang="en-GB" sz="3600" kern="10" spc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37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DfE</a:t>
            </a:r>
            <a:r>
              <a:rPr lang="en-GB" dirty="0" smtClean="0"/>
              <a:t> proposals 2016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340768"/>
            <a:ext cx="748883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Accountability</a:t>
            </a:r>
          </a:p>
          <a:p>
            <a:endParaRPr lang="en-GB" sz="2400" dirty="0" smtClean="0"/>
          </a:p>
          <a:p>
            <a:r>
              <a:rPr lang="en-GB" b="1" dirty="0" smtClean="0"/>
              <a:t>Attainment: </a:t>
            </a:r>
            <a:r>
              <a:rPr lang="en-GB" dirty="0" smtClean="0"/>
              <a:t>from 2016, KS2 floor standard measure to be raised to 65% (originally 85%) of pupils achieving the new higher standard in Reading and Maths tests and Writing TA</a:t>
            </a:r>
          </a:p>
          <a:p>
            <a:endParaRPr lang="en-GB" dirty="0" smtClean="0"/>
          </a:p>
          <a:p>
            <a:r>
              <a:rPr lang="en-GB" b="1" dirty="0" smtClean="0"/>
              <a:t>Progress:</a:t>
            </a:r>
            <a:r>
              <a:rPr lang="en-GB" dirty="0" smtClean="0"/>
              <a:t> Measure from 2016 based on %age of pupils making ‘sufficient progress’</a:t>
            </a:r>
            <a:r>
              <a:rPr lang="en-GB" b="1" dirty="0" smtClean="0"/>
              <a:t> </a:t>
            </a:r>
            <a:r>
              <a:rPr lang="en-GB" dirty="0" smtClean="0"/>
              <a:t>in </a:t>
            </a:r>
            <a:r>
              <a:rPr lang="en-GB" b="1" dirty="0" smtClean="0"/>
              <a:t>all, of R, W &amp; M</a:t>
            </a:r>
          </a:p>
          <a:p>
            <a:endParaRPr lang="en-GB" b="1" dirty="0" smtClean="0"/>
          </a:p>
          <a:p>
            <a:r>
              <a:rPr lang="en-GB" dirty="0" smtClean="0"/>
              <a:t>‘Sufficient Progress’ to be defined in 2016 after new KS2 tests have been taken for the first time</a:t>
            </a:r>
          </a:p>
          <a:p>
            <a:endParaRPr lang="en-GB" dirty="0"/>
          </a:p>
          <a:p>
            <a:pPr algn="ctr"/>
            <a:r>
              <a:rPr lang="en-GB" dirty="0" smtClean="0"/>
              <a:t>The whole system will be complete by 2023</a:t>
            </a:r>
          </a:p>
          <a:p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3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Measuring pupil progress 2014-2023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322815"/>
              </p:ext>
            </p:extLst>
          </p:nvPr>
        </p:nvGraphicFramePr>
        <p:xfrm>
          <a:off x="1547664" y="1196752"/>
          <a:ext cx="6096000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Basis of measuring progress in primary schools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2014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‘levels of progress</a:t>
                      </a:r>
                      <a:r>
                        <a:rPr lang="en-GB" baseline="0" dirty="0" smtClean="0"/>
                        <a:t> from KS1 to KS2 R &amp;M test outcomes and W TA (as now)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2015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KS1 ‘old’  TA levels to overall KS2 ‘new’ test and TA outcomes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2017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2018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2019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2020</a:t>
                      </a:r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KS1 ‘new’ TA outcomes to overall KS2 new ‘test’ and TA outcomes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2021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New reception baseline to overall KS2 ‘new’ test and TA outcomes OR KS1 ‘new’ TA outcomes to KS2 ‘new’ test and TA outcomes (whichever better)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Early baseline to overall KS2 test and TA outcomes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23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71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Attainment and Accountability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63055" y="119675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/>
              <a:t>	</a:t>
            </a:r>
            <a:r>
              <a:rPr lang="en-GB" b="1" dirty="0" smtClean="0"/>
              <a:t>2014</a:t>
            </a:r>
            <a:r>
              <a:rPr lang="en-GB" dirty="0" smtClean="0"/>
              <a:t>				      </a:t>
            </a:r>
            <a:r>
              <a:rPr lang="en-GB" b="1" dirty="0" smtClean="0"/>
              <a:t>2016??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1" y="165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3929447" cy="2568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75973"/>
            <a:ext cx="4543201" cy="263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77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implications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80407" y="1153281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Pupil progress in R, W &amp; M rather than attainment is now the focus </a:t>
            </a:r>
          </a:p>
          <a:p>
            <a:endParaRPr lang="en-GB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Our school’s pupil progress tracking system now takes account of new, national ‘performance descriptors’</a:t>
            </a:r>
          </a:p>
          <a:p>
            <a:endParaRPr lang="en-GB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Progress ‘data’ derived from statutory assessment will go through changing forms until 2023 </a:t>
            </a:r>
          </a:p>
          <a:p>
            <a:endParaRPr lang="en-GB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‘Sufficient progress’ will not be defined in advance so schools need to be able to justify how they have used assessment to improve learning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600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45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02" y="172666"/>
            <a:ext cx="8229600" cy="1143000"/>
          </a:xfrm>
        </p:spPr>
        <p:txBody>
          <a:bodyPr/>
          <a:lstStyle/>
          <a:p>
            <a:r>
              <a:rPr lang="en-GB" dirty="0" smtClean="0"/>
              <a:t>Actions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1789" y="1196752"/>
            <a:ext cx="82809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We have made sure that our school curriculum takes account National Curriculum requirements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We have revisited basic principles of assessment – recognising learning in order to provide good feedback, improve teaching and focus resources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We are reviewing how to report to parents so they’re clear about how pupils have improved and their next steps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We will avoid the use of numbers / labels with pupils and parents and confine them to internal discussions and analysis of progress towards year groups expectations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951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6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(continued)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We have reviewed how to identify and track pupils who need additional support and the effectiveness of that support (including use of pupil premium)</a:t>
            </a:r>
          </a:p>
          <a:p>
            <a:endParaRPr lang="en-GB" sz="2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We are working with other schools, especially </a:t>
            </a:r>
            <a:r>
              <a:rPr lang="en-GB" sz="2800" dirty="0" err="1" smtClean="0"/>
              <a:t>Bispham</a:t>
            </a:r>
            <a:r>
              <a:rPr lang="en-GB" sz="2800" dirty="0" smtClean="0"/>
              <a:t>, to develop common approaches for English and Mathematics – diversity doesn’t help teachers or parents develop a shared understanding of what’s expected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01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57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06470" y="532873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Calibri" pitchFamily="34" charset="0"/>
                <a:cs typeface="Calibri" pitchFamily="34" charset="0"/>
              </a:rPr>
              <a:t>A good assessment system should tell us two things:</a:t>
            </a:r>
            <a:endParaRPr lang="en-GB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55576" y="2276872"/>
            <a:ext cx="3744416" cy="3744416"/>
          </a:xfrm>
          <a:prstGeom prst="ellipse">
            <a:avLst/>
          </a:prstGeom>
          <a:noFill/>
          <a:ln w="666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932040" y="2217637"/>
            <a:ext cx="3744416" cy="3744416"/>
          </a:xfrm>
          <a:prstGeom prst="ellipse">
            <a:avLst/>
          </a:prstGeom>
          <a:noFill/>
          <a:ln w="66675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1719110" y="269729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Breadth</a:t>
            </a:r>
            <a:endParaRPr lang="en-GB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79667" y="2564904"/>
            <a:ext cx="1449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Depth</a:t>
            </a:r>
            <a:endParaRPr lang="en-GB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9050" y="3573016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itchFamily="34" charset="0"/>
                <a:cs typeface="Calibri" pitchFamily="34" charset="0"/>
              </a:rPr>
              <a:t>How much learning do we see?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3373541"/>
            <a:ext cx="30243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itchFamily="34" charset="0"/>
                <a:cs typeface="Calibri" pitchFamily="34" charset="0"/>
              </a:rPr>
              <a:t>The level of fluency, ability to apply and level of understanding</a:t>
            </a:r>
            <a:endParaRPr lang="en-GB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6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20709"/>
              </p:ext>
            </p:extLst>
          </p:nvPr>
        </p:nvGraphicFramePr>
        <p:xfrm>
          <a:off x="395536" y="451410"/>
          <a:ext cx="8496945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379425"/>
                <a:gridCol w="1078243"/>
                <a:gridCol w="924208"/>
                <a:gridCol w="938604"/>
                <a:gridCol w="720080"/>
                <a:gridCol w="728855"/>
                <a:gridCol w="171941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Depth of learning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Cognitive challenge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Predominant</a:t>
                      </a:r>
                      <a:r>
                        <a:rPr lang="en-GB" sz="1100" baseline="0" dirty="0" smtClean="0"/>
                        <a:t> teaching style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Type of success criteria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Nature of progress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support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quantity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Typically, pupils will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BEGINNING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Low</a:t>
                      </a:r>
                      <a:r>
                        <a:rPr lang="en-GB" sz="1200" baseline="0" dirty="0" smtClean="0">
                          <a:latin typeface="Calibri" pitchFamily="34" charset="0"/>
                          <a:cs typeface="Calibri" pitchFamily="34" charset="0"/>
                        </a:rPr>
                        <a:t> level cognitive demand, involves following instructions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Modelling</a:t>
                      </a:r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Explaining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Steps to success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Acquiring</a:t>
                      </a:r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Refining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High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Some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name, describe, follow instructions</a:t>
                      </a:r>
                      <a:r>
                        <a:rPr lang="en-GB" sz="1200" baseline="0" dirty="0" smtClean="0">
                          <a:latin typeface="Calibri" pitchFamily="34" charset="0"/>
                          <a:cs typeface="Calibri" pitchFamily="34" charset="0"/>
                        </a:rPr>
                        <a:t> or methods, complete tasks, recall information, ask basic questions, use, match, report, measure, list, illustrate, label, recognise, tell, repeat, arrange, define, memorise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ACHIEVING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Higher level of cognitive demand. Involves mental processing beyond recall. Requires some degree of decision making.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Reminding</a:t>
                      </a:r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Guiding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Remember to include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Applying</a:t>
                      </a:r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Practising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Medium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Most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i="0" dirty="0" smtClean="0">
                          <a:latin typeface="Calibri" pitchFamily="34" charset="0"/>
                          <a:cs typeface="Calibri" pitchFamily="34" charset="0"/>
                        </a:rPr>
                        <a:t>apply skills to solve problems, explain methods, classify, infer, categorise, identify patterns, organise, modify, predict, interpret, summarise, make observations, estimate, compare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Calibri" pitchFamily="34" charset="0"/>
                          <a:cs typeface="Calibri" pitchFamily="34" charset="0"/>
                        </a:rPr>
                        <a:t>DEEP</a:t>
                      </a:r>
                      <a:endParaRPr lang="en-GB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Cognitive demands are complex and abstract. Involves problems with multi steps or more than one possible answer. Requires justification of answers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Coaching</a:t>
                      </a:r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Probing</a:t>
                      </a:r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Deep</a:t>
                      </a:r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Questioning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Child generated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Deepening</a:t>
                      </a:r>
                    </a:p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Extending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Low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All 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Calibri" pitchFamily="34" charset="0"/>
                          <a:cs typeface="Calibri" pitchFamily="34" charset="0"/>
                        </a:rPr>
                        <a:t>solve non routine problems, appraise, explain concepts, hypothesise, investigate, cite evidence, design, create, prove</a:t>
                      </a:r>
                      <a:endParaRPr lang="en-GB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63804" y="109845"/>
            <a:ext cx="24883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1400" b="1" dirty="0" smtClean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Beginning, Achieving </a:t>
            </a:r>
            <a:r>
              <a:rPr lang="en-GB" sz="140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and Deep</a:t>
            </a:r>
          </a:p>
        </p:txBody>
      </p:sp>
    </p:spTree>
    <p:extLst>
      <p:ext uri="{BB962C8B-B14F-4D97-AF65-F5344CB8AC3E}">
        <p14:creationId xmlns:p14="http://schemas.microsoft.com/office/powerpoint/2010/main" val="41763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638939"/>
              </p:ext>
            </p:extLst>
          </p:nvPr>
        </p:nvGraphicFramePr>
        <p:xfrm>
          <a:off x="547804" y="1384177"/>
          <a:ext cx="7598569" cy="422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8569"/>
              </a:tblGrid>
              <a:tr h="297180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37490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 smtClean="0">
                        <a:latin typeface="Century Gothic" panose="020B0502020202020204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2" name="Down Arrow 1"/>
          <p:cNvSpPr/>
          <p:nvPr/>
        </p:nvSpPr>
        <p:spPr>
          <a:xfrm flipH="1">
            <a:off x="5816753" y="2580114"/>
            <a:ext cx="317810" cy="861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3" name="Rectangle 2"/>
          <p:cNvSpPr/>
          <p:nvPr/>
        </p:nvSpPr>
        <p:spPr>
          <a:xfrm>
            <a:off x="4286250" y="1919403"/>
            <a:ext cx="3587905" cy="8614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00" b="1" dirty="0"/>
              <a:t>Year Group Expectations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72259" y="3441545"/>
            <a:ext cx="4206798" cy="20756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600" dirty="0">
                <a:solidFill>
                  <a:schemeClr val="bg1"/>
                </a:solidFill>
              </a:rPr>
              <a:t>For each subject </a:t>
            </a:r>
            <a:r>
              <a:rPr lang="en-GB" sz="1600" dirty="0" smtClean="0">
                <a:solidFill>
                  <a:schemeClr val="bg1"/>
                </a:solidFill>
              </a:rPr>
              <a:t>the National Curriculum </a:t>
            </a:r>
            <a:r>
              <a:rPr lang="en-GB" sz="1600" dirty="0">
                <a:solidFill>
                  <a:schemeClr val="bg1"/>
                </a:solidFill>
              </a:rPr>
              <a:t>clearly </a:t>
            </a:r>
            <a:r>
              <a:rPr lang="en-GB" sz="1600" dirty="0" smtClean="0">
                <a:solidFill>
                  <a:schemeClr val="bg1"/>
                </a:solidFill>
              </a:rPr>
              <a:t>outlines </a:t>
            </a:r>
            <a:r>
              <a:rPr lang="en-GB" sz="1600" dirty="0">
                <a:solidFill>
                  <a:schemeClr val="bg1"/>
                </a:solidFill>
              </a:rPr>
              <a:t>what has to be met in order for a learner to be </a:t>
            </a:r>
            <a:r>
              <a:rPr lang="en-GB" sz="1600" dirty="0" smtClean="0">
                <a:solidFill>
                  <a:schemeClr val="bg1"/>
                </a:solidFill>
              </a:rPr>
              <a:t>‘At the National Standard’ </a:t>
            </a:r>
            <a:r>
              <a:rPr lang="en-GB" sz="1600" dirty="0">
                <a:solidFill>
                  <a:schemeClr val="bg1"/>
                </a:solidFill>
              </a:rPr>
              <a:t>the expected standard for their year group. </a:t>
            </a:r>
          </a:p>
          <a:p>
            <a:pPr lvl="0"/>
            <a:r>
              <a:rPr lang="en-GB" sz="1600" dirty="0">
                <a:solidFill>
                  <a:schemeClr val="bg1"/>
                </a:solidFill>
              </a:rPr>
              <a:t>F</a:t>
            </a:r>
            <a:r>
              <a:rPr lang="en-GB" sz="1600" dirty="0" smtClean="0">
                <a:solidFill>
                  <a:schemeClr val="bg1"/>
                </a:solidFill>
              </a:rPr>
              <a:t>or example, </a:t>
            </a:r>
            <a:r>
              <a:rPr lang="en-GB" sz="1600" dirty="0">
                <a:solidFill>
                  <a:schemeClr val="bg1"/>
                </a:solidFill>
              </a:rPr>
              <a:t>on the next page is the set of statements that would be expected to be met for a pupil to be deemed to be </a:t>
            </a:r>
            <a:r>
              <a:rPr lang="en-GB" sz="1600" dirty="0" smtClean="0">
                <a:solidFill>
                  <a:schemeClr val="bg1"/>
                </a:solidFill>
              </a:rPr>
              <a:t>at </a:t>
            </a:r>
            <a:r>
              <a:rPr lang="en-GB" sz="1600" dirty="0">
                <a:solidFill>
                  <a:schemeClr val="bg1"/>
                </a:solidFill>
              </a:rPr>
              <a:t>the Year 1 </a:t>
            </a:r>
            <a:r>
              <a:rPr lang="en-GB" sz="1600" dirty="0" smtClean="0">
                <a:solidFill>
                  <a:schemeClr val="bg1"/>
                </a:solidFill>
              </a:rPr>
              <a:t>National Standard </a:t>
            </a:r>
            <a:r>
              <a:rPr lang="en-GB" sz="1600" dirty="0">
                <a:solidFill>
                  <a:schemeClr val="bg1"/>
                </a:solidFill>
              </a:rPr>
              <a:t>in </a:t>
            </a:r>
            <a:r>
              <a:rPr lang="en-GB" sz="1600" b="1" i="1" dirty="0">
                <a:solidFill>
                  <a:schemeClr val="bg1"/>
                </a:solidFill>
              </a:rPr>
              <a:t>Mathematics (Number)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1087244" y="1919403"/>
            <a:ext cx="2433753" cy="265120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700" b="1" dirty="0" smtClean="0"/>
              <a:t>First:</a:t>
            </a:r>
          </a:p>
          <a:p>
            <a:pPr algn="ctr"/>
            <a:r>
              <a:rPr lang="en-GB" sz="2700" b="1" dirty="0" smtClean="0"/>
              <a:t>Focus </a:t>
            </a:r>
            <a:r>
              <a:rPr lang="en-GB" sz="2700" b="1" dirty="0"/>
              <a:t>on Year Group Expectations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700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37350" y="986342"/>
            <a:ext cx="7598567" cy="446805"/>
          </a:xfrm>
        </p:spPr>
        <p:txBody>
          <a:bodyPr>
            <a:normAutofit fontScale="90000"/>
          </a:bodyPr>
          <a:lstStyle/>
          <a:p>
            <a:pPr lvl="0"/>
            <a:r>
              <a:rPr lang="en-GB" sz="2100" b="1" dirty="0">
                <a:latin typeface="Century Gothic" pitchFamily="34"/>
              </a:rPr>
              <a:t>Focus on </a:t>
            </a:r>
            <a:r>
              <a:rPr lang="en-GB" sz="2100" b="1" dirty="0" smtClean="0">
                <a:latin typeface="Century Gothic" pitchFamily="34"/>
              </a:rPr>
              <a:t>Expectations: </a:t>
            </a:r>
            <a:r>
              <a:rPr lang="en-GB" sz="2100" dirty="0" smtClean="0">
                <a:latin typeface="Century Gothic" pitchFamily="34"/>
              </a:rPr>
              <a:t>The first job is to get to know the expectations for each age group and for each subject: ie, reading, writing, spoken language, mathematics and science.</a:t>
            </a:r>
            <a:endParaRPr lang="en-GB" sz="2100" dirty="0">
              <a:latin typeface="Century Gothic" pitchFamily="34"/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599797"/>
              </p:ext>
            </p:extLst>
          </p:nvPr>
        </p:nvGraphicFramePr>
        <p:xfrm>
          <a:off x="2157762" y="3211552"/>
          <a:ext cx="4934414" cy="315366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316028"/>
                <a:gridCol w="618386"/>
              </a:tblGrid>
              <a:tr h="2885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Year 1 Expectations: Number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8133">
                <a:tc>
                  <a:txBody>
                    <a:bodyPr/>
                    <a:lstStyle/>
                    <a:p>
                      <a:pPr marL="171450" lvl="0" indent="-171450" algn="l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Count</a:t>
                      </a:r>
                      <a:r>
                        <a:rPr lang="en-GB" sz="900" b="1" baseline="0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 reliably to 100</a:t>
                      </a:r>
                      <a:endParaRPr lang="en-GB" sz="900" b="1" dirty="0">
                        <a:solidFill>
                          <a:srgbClr val="000000"/>
                        </a:solidFill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tc rowSpan="10">
                  <a:txBody>
                    <a:bodyPr/>
                    <a:lstStyle/>
                    <a:p>
                      <a:pPr marL="0" lvl="0" indent="0" algn="ctr">
                        <a:buNone/>
                      </a:pPr>
                      <a:endParaRPr lang="en-GB" sz="1200" b="1" dirty="0">
                        <a:solidFill>
                          <a:srgbClr val="4296DA"/>
                        </a:solidFill>
                        <a:latin typeface="Century Gothic" pitchFamily="34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GB" sz="1200" b="1" dirty="0">
                          <a:solidFill>
                            <a:srgbClr val="4296DA"/>
                          </a:solidFill>
                          <a:latin typeface="Century Gothic" pitchFamily="34"/>
                        </a:rPr>
                        <a:t>Mathematics (Number)</a:t>
                      </a:r>
                    </a:p>
                    <a:p>
                      <a:pPr marL="0" lvl="0" indent="0" algn="ctr">
                        <a:buNone/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latin typeface="Century Gothic" pitchFamily="34"/>
                        </a:rPr>
                        <a:t>Meeting Expectations for Year 1</a:t>
                      </a:r>
                    </a:p>
                  </a:txBody>
                  <a:tcPr marL="68580" marR="68580" marT="34290" marB="34290" vert="eaVert"/>
                </a:tc>
              </a:tr>
              <a:tr h="278133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Count on and back in 1s, 2s, 5s, and 10s from any given number to 100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8133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Write all numbers in words to 20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8133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Say the number that is one more or one less than a number to 100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8133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Recall all pairs of </a:t>
                      </a:r>
                      <a:r>
                        <a:rPr lang="en-GB" sz="900" b="1" dirty="0" smtClean="0">
                          <a:latin typeface="Century Gothic" pitchFamily="34"/>
                        </a:rPr>
                        <a:t>addition </a:t>
                      </a:r>
                      <a:r>
                        <a:rPr lang="en-GB" sz="900" b="1" dirty="0">
                          <a:latin typeface="Century Gothic" pitchFamily="34"/>
                        </a:rPr>
                        <a:t>and </a:t>
                      </a:r>
                      <a:r>
                        <a:rPr lang="en-GB" sz="900" b="1" dirty="0" smtClean="0">
                          <a:latin typeface="Century Gothic" pitchFamily="34"/>
                        </a:rPr>
                        <a:t>subtraction </a:t>
                      </a:r>
                      <a:r>
                        <a:rPr lang="en-GB" sz="900" b="1" dirty="0">
                          <a:latin typeface="Century Gothic" pitchFamily="34"/>
                        </a:rPr>
                        <a:t>number bonds to 20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8133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Add and subtract 1-digit and 2-digit numbers to 20, including zero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8133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Know the signs (+); (-) and</a:t>
                      </a:r>
                      <a:r>
                        <a:rPr lang="en-GB" sz="900" b="1" baseline="0" dirty="0">
                          <a:latin typeface="Century Gothic" pitchFamily="34"/>
                        </a:rPr>
                        <a:t> (=)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78133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900" b="1" dirty="0">
                          <a:latin typeface="Century Gothic" pitchFamily="34"/>
                        </a:rPr>
                        <a:t>Solve a missing number problem,</a:t>
                      </a:r>
                      <a:r>
                        <a:rPr lang="en-GB" sz="900" b="1" baseline="0" dirty="0">
                          <a:latin typeface="Century Gothic" pitchFamily="34"/>
                        </a:rPr>
                        <a:t> such as: 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 5 </a:t>
                      </a:r>
                      <a:r>
                        <a:rPr lang="en-GB" sz="900" b="1" baseline="0" dirty="0">
                          <a:latin typeface="Century Gothic" pitchFamily="34"/>
                        </a:rPr>
                        <a:t>= 8 - </a:t>
                      </a:r>
                      <a:r>
                        <a:rPr lang="en-GB" sz="900" b="1" baseline="0" dirty="0" smtClean="0">
                          <a:latin typeface="Century Gothic" pitchFamily="34"/>
                        </a:rPr>
                        <a:t>x</a:t>
                      </a:r>
                      <a:endParaRPr lang="en-GB" sz="9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171450" lvl="0" indent="-171450">
                        <a:buSzPct val="100000"/>
                        <a:buFont typeface="Arial" pitchFamily="34"/>
                        <a:buChar char="•"/>
                      </a:pPr>
                      <a:r>
                        <a:rPr lang="en-GB" sz="800" b="1" dirty="0">
                          <a:latin typeface="Century Gothic" pitchFamily="34"/>
                        </a:rPr>
                        <a:t>Solve a one-step problem involving </a:t>
                      </a:r>
                      <a:r>
                        <a:rPr lang="en-GB" sz="800" b="1" dirty="0" smtClean="0">
                          <a:latin typeface="Century Gothic" pitchFamily="34"/>
                        </a:rPr>
                        <a:t>an </a:t>
                      </a:r>
                      <a:r>
                        <a:rPr lang="en-GB" sz="800" b="1" dirty="0">
                          <a:latin typeface="Century Gothic" pitchFamily="34"/>
                        </a:rPr>
                        <a:t>addition and subtraction, using concrete objects, pictorial representations and arrays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pPr marL="171450" marR="0" lvl="0" indent="-17145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Arial" pitchFamily="34"/>
                        <a:buChar char="•"/>
                        <a:tabLst/>
                      </a:pPr>
                      <a:r>
                        <a:rPr lang="en-GB" sz="800" b="1" dirty="0">
                          <a:latin typeface="Century Gothic" pitchFamily="34"/>
                        </a:rPr>
                        <a:t>Solve a one-step problem involving a multiplication and division, using concrete objects, pictorial representations and arrays</a:t>
                      </a:r>
                    </a:p>
                  </a:txBody>
                  <a:tcPr marL="68580" marR="68580" marT="34290" marB="3429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6933270" y="4010257"/>
            <a:ext cx="2015583" cy="1182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b="1" dirty="0">
                <a:latin typeface="Century Gothic" panose="020B0502020202020204" pitchFamily="34" charset="0"/>
              </a:rPr>
              <a:t>If these are met then consider </a:t>
            </a:r>
            <a:r>
              <a:rPr lang="en-GB" sz="1050" b="1" dirty="0" smtClean="0">
                <a:latin typeface="Century Gothic" panose="020B0502020202020204" pitchFamily="34" charset="0"/>
              </a:rPr>
              <a:t>‘exceeding’ statements</a:t>
            </a:r>
            <a:endParaRPr lang="en-GB" sz="1050" b="1" dirty="0">
              <a:latin typeface="Century Gothic" panose="020B0502020202020204" pitchFamily="34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192358" y="3922354"/>
            <a:ext cx="1931949" cy="139677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524740" y="4224957"/>
            <a:ext cx="1722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If these are not met then they are </a:t>
            </a:r>
            <a:r>
              <a:rPr lang="en-GB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‘working towards the National Standard’ </a:t>
            </a:r>
            <a:endParaRPr lang="en-GB" sz="105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995936" y="1706012"/>
            <a:ext cx="1686024" cy="16484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400" b="1" dirty="0" smtClean="0">
                <a:latin typeface="Century Gothic" panose="020B0502020202020204" pitchFamily="34" charset="0"/>
              </a:rPr>
              <a:t>At  (ACHIEVING)the National Standard</a:t>
            </a:r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23529" y="2423784"/>
            <a:ext cx="1800778" cy="16799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200" b="1" dirty="0" smtClean="0">
                <a:latin typeface="Century Gothic" panose="020B0502020202020204" pitchFamily="34" charset="0"/>
              </a:rPr>
              <a:t>Working towards (BEGINNING) the National Standard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7280351" y="2423784"/>
            <a:ext cx="1668502" cy="16799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1500" b="1" dirty="0" smtClean="0">
                <a:latin typeface="Century Gothic" panose="020B0502020202020204" pitchFamily="34" charset="0"/>
              </a:rPr>
              <a:t>Exceeding (DEEP)</a:t>
            </a:r>
          </a:p>
          <a:p>
            <a:pPr algn="ctr"/>
            <a:r>
              <a:rPr lang="en-GB" sz="1500" b="1" dirty="0" smtClean="0">
                <a:latin typeface="Century Gothic" panose="020B0502020202020204" pitchFamily="34" charset="0"/>
              </a:rPr>
              <a:t>The National Standard</a:t>
            </a:r>
          </a:p>
        </p:txBody>
      </p:sp>
      <p:sp>
        <p:nvSpPr>
          <p:cNvPr id="13" name="TextBox 12"/>
          <p:cNvSpPr txBox="1"/>
          <p:nvPr/>
        </p:nvSpPr>
        <p:spPr>
          <a:xfrm rot="20202276">
            <a:off x="1710740" y="2185334"/>
            <a:ext cx="1859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Example:</a:t>
            </a:r>
          </a:p>
          <a:p>
            <a:r>
              <a:rPr lang="en-GB" dirty="0" smtClean="0">
                <a:latin typeface="Century Gothic" panose="020B0502020202020204" pitchFamily="34" charset="0"/>
              </a:rPr>
              <a:t>Year 1 Number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8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334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404664"/>
            <a:ext cx="3312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4400" b="1" dirty="0"/>
              <a:t>Why Assess?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148478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/>
              <a:t>Knowing how each pupil is performing allows teachers to help individuals improve. </a:t>
            </a:r>
          </a:p>
          <a:p>
            <a:endParaRPr lang="en-GB" sz="3200" b="1" dirty="0"/>
          </a:p>
          <a:p>
            <a:r>
              <a:rPr lang="en-GB" sz="3200" b="1" dirty="0"/>
              <a:t>Assessment plays a key role in helping schools to improve outcomes. </a:t>
            </a:r>
          </a:p>
          <a:p>
            <a:endParaRPr lang="en-GB" sz="3200" b="1" dirty="0"/>
          </a:p>
          <a:p>
            <a:r>
              <a:rPr lang="en-GB" sz="3200" b="1" dirty="0"/>
              <a:t>This in turn promotes improvement at class level, then at school level.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43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 sz="2800" b="1" dirty="0" smtClean="0">
                <a:latin typeface="Century Gothic" pitchFamily="34"/>
              </a:rPr>
              <a:t>The 6-point </a:t>
            </a:r>
            <a:r>
              <a:rPr lang="en-GB" sz="2800" b="1" dirty="0">
                <a:latin typeface="Century Gothic" pitchFamily="34"/>
              </a:rPr>
              <a:t>scale</a:t>
            </a:r>
          </a:p>
        </p:txBody>
      </p:sp>
      <p:sp>
        <p:nvSpPr>
          <p:cNvPr id="5" name="Slide Number Placeholder 4"/>
          <p:cNvSpPr txBox="1"/>
          <p:nvPr/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8" name="Curved Up Arrow 7"/>
          <p:cNvSpPr/>
          <p:nvPr/>
        </p:nvSpPr>
        <p:spPr>
          <a:xfrm>
            <a:off x="6627411" y="4206149"/>
            <a:ext cx="2074124" cy="33453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5400000"/>
              <a:gd name="f9" fmla="val 25000"/>
              <a:gd name="f10" fmla="val 50000"/>
              <a:gd name="f11" fmla="+- 0 0 -360"/>
              <a:gd name="f12" fmla="+- 0 0 -180"/>
              <a:gd name="f13" fmla="+- 0 0 -90"/>
              <a:gd name="f14" fmla="abs f3"/>
              <a:gd name="f15" fmla="abs f4"/>
              <a:gd name="f16" fmla="abs f5"/>
              <a:gd name="f17" fmla="*/ f11 f0 1"/>
              <a:gd name="f18" fmla="*/ f12 f0 1"/>
              <a:gd name="f19" fmla="*/ f13 f0 1"/>
              <a:gd name="f20" fmla="?: f14 f3 1"/>
              <a:gd name="f21" fmla="?: f15 f4 1"/>
              <a:gd name="f22" fmla="?: f16 f5 1"/>
              <a:gd name="f23" fmla="*/ f17 1 f2"/>
              <a:gd name="f24" fmla="*/ f18 1 f2"/>
              <a:gd name="f25" fmla="*/ f19 1 f2"/>
              <a:gd name="f26" fmla="*/ f20 1 21600"/>
              <a:gd name="f27" fmla="*/ f21 1 21600"/>
              <a:gd name="f28" fmla="*/ 21600 f20 1"/>
              <a:gd name="f29" fmla="*/ 21600 f21 1"/>
              <a:gd name="f30" fmla="+- f23 0 f1"/>
              <a:gd name="f31" fmla="+- f24 0 f1"/>
              <a:gd name="f32" fmla="+- f25 0 f1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6 f33 1"/>
              <a:gd name="f39" fmla="+- f37 0 f6"/>
              <a:gd name="f40" fmla="+- f36 0 f6"/>
              <a:gd name="f41" fmla="*/ f36 f33 1"/>
              <a:gd name="f42" fmla="*/ f37 f33 1"/>
              <a:gd name="f43" fmla="*/ f40 1 2"/>
              <a:gd name="f44" fmla="min f40 f39"/>
              <a:gd name="f45" fmla="*/ f39 f39 1"/>
              <a:gd name="f46" fmla="*/ f39 f33 1"/>
              <a:gd name="f47" fmla="*/ f44 f9 1"/>
              <a:gd name="f48" fmla="*/ f44 f10 1"/>
              <a:gd name="f49" fmla="*/ f47 1 100000"/>
              <a:gd name="f50" fmla="*/ f48 1 100000"/>
              <a:gd name="f51" fmla="+- f49 f50 0"/>
              <a:gd name="f52" fmla="*/ f49 f49 1"/>
              <a:gd name="f53" fmla="+- f50 0 f49"/>
              <a:gd name="f54" fmla="*/ f50 1 2"/>
              <a:gd name="f55" fmla="+- f6 f49 0"/>
              <a:gd name="f56" fmla="+- 0 0 f49"/>
              <a:gd name="f57" fmla="*/ f49 1 2"/>
              <a:gd name="f58" fmla="*/ f49 f33 1"/>
              <a:gd name="f59" fmla="*/ f51 1 4"/>
              <a:gd name="f60" fmla="+- f45 0 f52"/>
              <a:gd name="f61" fmla="*/ f53 1 2"/>
              <a:gd name="f62" fmla="+- f36 0 f54"/>
              <a:gd name="f63" fmla="+- 0 0 f57"/>
              <a:gd name="f64" fmla="+- 0 0 f56"/>
              <a:gd name="f65" fmla="*/ f55 f33 1"/>
              <a:gd name="f66" fmla="*/ f57 f33 1"/>
              <a:gd name="f67" fmla="+- f43 0 f59"/>
              <a:gd name="f68" fmla="sqrt f60"/>
              <a:gd name="f69" fmla="+- 0 0 f63"/>
              <a:gd name="f70" fmla="*/ f62 f33 1"/>
              <a:gd name="f71" fmla="*/ f67 2 1"/>
              <a:gd name="f72" fmla="+- f67 f49 0"/>
              <a:gd name="f73" fmla="*/ f68 f67 1"/>
              <a:gd name="f74" fmla="*/ f67 f33 1"/>
              <a:gd name="f75" fmla="*/ f71 f71 1"/>
              <a:gd name="f76" fmla="*/ f73 1 f39"/>
              <a:gd name="f77" fmla="+- f67 f72 0"/>
              <a:gd name="f78" fmla="+- f75 0 f52"/>
              <a:gd name="f79" fmla="+- f67 f76 0"/>
              <a:gd name="f80" fmla="+- f72 f76 0"/>
              <a:gd name="f81" fmla="+- 0 0 f76"/>
              <a:gd name="f82" fmla="*/ f77 1 2"/>
              <a:gd name="f83" fmla="sqrt f78"/>
              <a:gd name="f84" fmla="+- f79 0 f61"/>
              <a:gd name="f85" fmla="+- f80 f61 0"/>
              <a:gd name="f86" fmla="+- 0 0 f81"/>
              <a:gd name="f87" fmla="*/ f80 f33 1"/>
              <a:gd name="f88" fmla="*/ f82 f33 1"/>
              <a:gd name="f89" fmla="*/ f83 f39 1"/>
              <a:gd name="f90" fmla="at2 f64 f86"/>
              <a:gd name="f91" fmla="*/ f85 f33 1"/>
              <a:gd name="f92" fmla="*/ f84 f33 1"/>
              <a:gd name="f93" fmla="+- f90 f1 0"/>
              <a:gd name="f94" fmla="*/ f89 1 f71"/>
              <a:gd name="f95" fmla="*/ f93 f7 1"/>
              <a:gd name="f96" fmla="+- f6 f94 0"/>
              <a:gd name="f97" fmla="+- 0 0 f94"/>
              <a:gd name="f98" fmla="*/ f95 1 f0"/>
              <a:gd name="f99" fmla="+- 0 0 f97"/>
              <a:gd name="f100" fmla="*/ f96 f33 1"/>
              <a:gd name="f101" fmla="+- 0 0 f98"/>
              <a:gd name="f102" fmla="at2 f99 f69"/>
              <a:gd name="f103" fmla="val f101"/>
              <a:gd name="f104" fmla="+- f102 f1 0"/>
              <a:gd name="f105" fmla="+- 0 0 f103"/>
              <a:gd name="f106" fmla="*/ f104 f7 1"/>
              <a:gd name="f107" fmla="*/ f105 f0 1"/>
              <a:gd name="f108" fmla="*/ f106 1 f0"/>
              <a:gd name="f109" fmla="*/ f107 1 f7"/>
              <a:gd name="f110" fmla="+- 0 0 f108"/>
              <a:gd name="f111" fmla="+- f109 0 f1"/>
              <a:gd name="f112" fmla="val f110"/>
              <a:gd name="f113" fmla="+- 0 0 f112"/>
              <a:gd name="f114" fmla="+- f1 0 f111"/>
              <a:gd name="f115" fmla="*/ f113 f0 1"/>
              <a:gd name="f116" fmla="*/ f115 1 f7"/>
              <a:gd name="f117" fmla="+- f116 0 f1"/>
              <a:gd name="f118" fmla="+- f117 0 f111"/>
              <a:gd name="f119" fmla="+- f111 f117 0"/>
              <a:gd name="f120" fmla="+- f1 0 f11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0" y="f38"/>
              </a:cxn>
              <a:cxn ang="f30">
                <a:pos x="f92" y="f65"/>
              </a:cxn>
              <a:cxn ang="f30">
                <a:pos x="f66" y="f38"/>
              </a:cxn>
              <a:cxn ang="f31">
                <a:pos x="f88" y="f42"/>
              </a:cxn>
              <a:cxn ang="f32">
                <a:pos x="f91" y="f65"/>
              </a:cxn>
            </a:cxnLst>
            <a:rect l="f38" t="f38" r="f41" b="f42"/>
            <a:pathLst>
              <a:path stroke="0">
                <a:moveTo>
                  <a:pt x="f70" y="f38"/>
                </a:moveTo>
                <a:lnTo>
                  <a:pt x="f91" y="f65"/>
                </a:lnTo>
                <a:lnTo>
                  <a:pt x="f87" y="f65"/>
                </a:lnTo>
                <a:arcTo wR="f74" hR="f46" stAng="f114" swAng="f119"/>
                <a:arcTo wR="f74" hR="f46" stAng="f120" swAng="f118"/>
                <a:lnTo>
                  <a:pt x="f92" y="f65"/>
                </a:lnTo>
                <a:close/>
              </a:path>
              <a:path stroke="0">
                <a:moveTo>
                  <a:pt x="f74" y="f42"/>
                </a:moveTo>
                <a:arcTo wR="f74" hR="f46" stAng="f1" swAng="f1"/>
                <a:lnTo>
                  <a:pt x="f58" y="f38"/>
                </a:lnTo>
                <a:arcTo wR="f74" hR="f46" stAng="f0" swAng="f8"/>
                <a:close/>
              </a:path>
              <a:path fill="none">
                <a:moveTo>
                  <a:pt x="f88" y="f100"/>
                </a:moveTo>
                <a:arcTo wR="f74" hR="f46" stAng="f120" swAng="f118"/>
                <a:lnTo>
                  <a:pt x="f92" y="f65"/>
                </a:lnTo>
                <a:lnTo>
                  <a:pt x="f70" y="f38"/>
                </a:lnTo>
                <a:lnTo>
                  <a:pt x="f91" y="f65"/>
                </a:lnTo>
                <a:lnTo>
                  <a:pt x="f87" y="f65"/>
                </a:lnTo>
                <a:arcTo wR="f74" hR="f46" stAng="f114" swAng="f111"/>
                <a:lnTo>
                  <a:pt x="f74" y="f42"/>
                </a:lnTo>
                <a:arcTo wR="f74" hR="f46" stAng="f1" swAng="f1"/>
                <a:lnTo>
                  <a:pt x="f58" y="f38"/>
                </a:lnTo>
                <a:arcTo wR="f74" hR="f46" stAng="f0" swAng="f8"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9" name="Curved Up Arrow 8"/>
          <p:cNvSpPr/>
          <p:nvPr/>
        </p:nvSpPr>
        <p:spPr>
          <a:xfrm>
            <a:off x="1465590" y="4206149"/>
            <a:ext cx="2074124" cy="33453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5400000"/>
              <a:gd name="f9" fmla="val 25000"/>
              <a:gd name="f10" fmla="val 50000"/>
              <a:gd name="f11" fmla="+- 0 0 -360"/>
              <a:gd name="f12" fmla="+- 0 0 -180"/>
              <a:gd name="f13" fmla="+- 0 0 -90"/>
              <a:gd name="f14" fmla="abs f3"/>
              <a:gd name="f15" fmla="abs f4"/>
              <a:gd name="f16" fmla="abs f5"/>
              <a:gd name="f17" fmla="*/ f11 f0 1"/>
              <a:gd name="f18" fmla="*/ f12 f0 1"/>
              <a:gd name="f19" fmla="*/ f13 f0 1"/>
              <a:gd name="f20" fmla="?: f14 f3 1"/>
              <a:gd name="f21" fmla="?: f15 f4 1"/>
              <a:gd name="f22" fmla="?: f16 f5 1"/>
              <a:gd name="f23" fmla="*/ f17 1 f2"/>
              <a:gd name="f24" fmla="*/ f18 1 f2"/>
              <a:gd name="f25" fmla="*/ f19 1 f2"/>
              <a:gd name="f26" fmla="*/ f20 1 21600"/>
              <a:gd name="f27" fmla="*/ f21 1 21600"/>
              <a:gd name="f28" fmla="*/ 21600 f20 1"/>
              <a:gd name="f29" fmla="*/ 21600 f21 1"/>
              <a:gd name="f30" fmla="+- f23 0 f1"/>
              <a:gd name="f31" fmla="+- f24 0 f1"/>
              <a:gd name="f32" fmla="+- f25 0 f1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6 f33 1"/>
              <a:gd name="f39" fmla="+- f37 0 f6"/>
              <a:gd name="f40" fmla="+- f36 0 f6"/>
              <a:gd name="f41" fmla="*/ f36 f33 1"/>
              <a:gd name="f42" fmla="*/ f37 f33 1"/>
              <a:gd name="f43" fmla="*/ f40 1 2"/>
              <a:gd name="f44" fmla="min f40 f39"/>
              <a:gd name="f45" fmla="*/ f39 f39 1"/>
              <a:gd name="f46" fmla="*/ f39 f33 1"/>
              <a:gd name="f47" fmla="*/ f44 f9 1"/>
              <a:gd name="f48" fmla="*/ f44 f10 1"/>
              <a:gd name="f49" fmla="*/ f47 1 100000"/>
              <a:gd name="f50" fmla="*/ f48 1 100000"/>
              <a:gd name="f51" fmla="+- f49 f50 0"/>
              <a:gd name="f52" fmla="*/ f49 f49 1"/>
              <a:gd name="f53" fmla="+- f50 0 f49"/>
              <a:gd name="f54" fmla="*/ f50 1 2"/>
              <a:gd name="f55" fmla="+- f6 f49 0"/>
              <a:gd name="f56" fmla="+- 0 0 f49"/>
              <a:gd name="f57" fmla="*/ f49 1 2"/>
              <a:gd name="f58" fmla="*/ f49 f33 1"/>
              <a:gd name="f59" fmla="*/ f51 1 4"/>
              <a:gd name="f60" fmla="+- f45 0 f52"/>
              <a:gd name="f61" fmla="*/ f53 1 2"/>
              <a:gd name="f62" fmla="+- f36 0 f54"/>
              <a:gd name="f63" fmla="+- 0 0 f57"/>
              <a:gd name="f64" fmla="+- 0 0 f56"/>
              <a:gd name="f65" fmla="*/ f55 f33 1"/>
              <a:gd name="f66" fmla="*/ f57 f33 1"/>
              <a:gd name="f67" fmla="+- f43 0 f59"/>
              <a:gd name="f68" fmla="sqrt f60"/>
              <a:gd name="f69" fmla="+- 0 0 f63"/>
              <a:gd name="f70" fmla="*/ f62 f33 1"/>
              <a:gd name="f71" fmla="*/ f67 2 1"/>
              <a:gd name="f72" fmla="+- f67 f49 0"/>
              <a:gd name="f73" fmla="*/ f68 f67 1"/>
              <a:gd name="f74" fmla="*/ f67 f33 1"/>
              <a:gd name="f75" fmla="*/ f71 f71 1"/>
              <a:gd name="f76" fmla="*/ f73 1 f39"/>
              <a:gd name="f77" fmla="+- f67 f72 0"/>
              <a:gd name="f78" fmla="+- f75 0 f52"/>
              <a:gd name="f79" fmla="+- f67 f76 0"/>
              <a:gd name="f80" fmla="+- f72 f76 0"/>
              <a:gd name="f81" fmla="+- 0 0 f76"/>
              <a:gd name="f82" fmla="*/ f77 1 2"/>
              <a:gd name="f83" fmla="sqrt f78"/>
              <a:gd name="f84" fmla="+- f79 0 f61"/>
              <a:gd name="f85" fmla="+- f80 f61 0"/>
              <a:gd name="f86" fmla="+- 0 0 f81"/>
              <a:gd name="f87" fmla="*/ f80 f33 1"/>
              <a:gd name="f88" fmla="*/ f82 f33 1"/>
              <a:gd name="f89" fmla="*/ f83 f39 1"/>
              <a:gd name="f90" fmla="at2 f64 f86"/>
              <a:gd name="f91" fmla="*/ f85 f33 1"/>
              <a:gd name="f92" fmla="*/ f84 f33 1"/>
              <a:gd name="f93" fmla="+- f90 f1 0"/>
              <a:gd name="f94" fmla="*/ f89 1 f71"/>
              <a:gd name="f95" fmla="*/ f93 f7 1"/>
              <a:gd name="f96" fmla="+- f6 f94 0"/>
              <a:gd name="f97" fmla="+- 0 0 f94"/>
              <a:gd name="f98" fmla="*/ f95 1 f0"/>
              <a:gd name="f99" fmla="+- 0 0 f97"/>
              <a:gd name="f100" fmla="*/ f96 f33 1"/>
              <a:gd name="f101" fmla="+- 0 0 f98"/>
              <a:gd name="f102" fmla="at2 f99 f69"/>
              <a:gd name="f103" fmla="val f101"/>
              <a:gd name="f104" fmla="+- f102 f1 0"/>
              <a:gd name="f105" fmla="+- 0 0 f103"/>
              <a:gd name="f106" fmla="*/ f104 f7 1"/>
              <a:gd name="f107" fmla="*/ f105 f0 1"/>
              <a:gd name="f108" fmla="*/ f106 1 f0"/>
              <a:gd name="f109" fmla="*/ f107 1 f7"/>
              <a:gd name="f110" fmla="+- 0 0 f108"/>
              <a:gd name="f111" fmla="+- f109 0 f1"/>
              <a:gd name="f112" fmla="val f110"/>
              <a:gd name="f113" fmla="+- 0 0 f112"/>
              <a:gd name="f114" fmla="+- f1 0 f111"/>
              <a:gd name="f115" fmla="*/ f113 f0 1"/>
              <a:gd name="f116" fmla="*/ f115 1 f7"/>
              <a:gd name="f117" fmla="+- f116 0 f1"/>
              <a:gd name="f118" fmla="+- f117 0 f111"/>
              <a:gd name="f119" fmla="+- f111 f117 0"/>
              <a:gd name="f120" fmla="+- f1 0 f11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0" y="f38"/>
              </a:cxn>
              <a:cxn ang="f30">
                <a:pos x="f92" y="f65"/>
              </a:cxn>
              <a:cxn ang="f30">
                <a:pos x="f66" y="f38"/>
              </a:cxn>
              <a:cxn ang="f31">
                <a:pos x="f88" y="f42"/>
              </a:cxn>
              <a:cxn ang="f32">
                <a:pos x="f91" y="f65"/>
              </a:cxn>
            </a:cxnLst>
            <a:rect l="f38" t="f38" r="f41" b="f42"/>
            <a:pathLst>
              <a:path stroke="0">
                <a:moveTo>
                  <a:pt x="f70" y="f38"/>
                </a:moveTo>
                <a:lnTo>
                  <a:pt x="f91" y="f65"/>
                </a:lnTo>
                <a:lnTo>
                  <a:pt x="f87" y="f65"/>
                </a:lnTo>
                <a:arcTo wR="f74" hR="f46" stAng="f114" swAng="f119"/>
                <a:arcTo wR="f74" hR="f46" stAng="f120" swAng="f118"/>
                <a:lnTo>
                  <a:pt x="f92" y="f65"/>
                </a:lnTo>
                <a:close/>
              </a:path>
              <a:path stroke="0">
                <a:moveTo>
                  <a:pt x="f74" y="f42"/>
                </a:moveTo>
                <a:arcTo wR="f74" hR="f46" stAng="f1" swAng="f1"/>
                <a:lnTo>
                  <a:pt x="f58" y="f38"/>
                </a:lnTo>
                <a:arcTo wR="f74" hR="f46" stAng="f0" swAng="f8"/>
                <a:close/>
              </a:path>
              <a:path fill="none">
                <a:moveTo>
                  <a:pt x="f88" y="f100"/>
                </a:moveTo>
                <a:arcTo wR="f74" hR="f46" stAng="f120" swAng="f118"/>
                <a:lnTo>
                  <a:pt x="f92" y="f65"/>
                </a:lnTo>
                <a:lnTo>
                  <a:pt x="f70" y="f38"/>
                </a:lnTo>
                <a:lnTo>
                  <a:pt x="f91" y="f65"/>
                </a:lnTo>
                <a:lnTo>
                  <a:pt x="f87" y="f65"/>
                </a:lnTo>
                <a:arcTo wR="f74" hR="f46" stAng="f114" swAng="f111"/>
                <a:lnTo>
                  <a:pt x="f74" y="f42"/>
                </a:lnTo>
                <a:arcTo wR="f74" hR="f46" stAng="f1" swAng="f1"/>
                <a:lnTo>
                  <a:pt x="f58" y="f38"/>
                </a:lnTo>
                <a:arcTo wR="f74" hR="f46" stAng="f0" swAng="f8"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9024" y="4990782"/>
            <a:ext cx="2619627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lvl="0" algn="ctr"/>
            <a:r>
              <a:rPr lang="en-GB" b="1" dirty="0">
                <a:latin typeface="Century Gothic" pitchFamily="34"/>
              </a:rPr>
              <a:t>Working towards </a:t>
            </a:r>
            <a:endParaRPr lang="en-GB" b="1" dirty="0" smtClean="0">
              <a:latin typeface="Century Gothic" pitchFamily="34"/>
            </a:endParaRPr>
          </a:p>
          <a:p>
            <a:pPr lvl="0" algn="ctr"/>
            <a:r>
              <a:rPr lang="en-GB" b="1" dirty="0" smtClean="0">
                <a:latin typeface="Century Gothic" pitchFamily="34"/>
              </a:rPr>
              <a:t>the </a:t>
            </a:r>
            <a:r>
              <a:rPr lang="en-GB" b="1" dirty="0">
                <a:latin typeface="Century Gothic" pitchFamily="34"/>
              </a:rPr>
              <a:t>National </a:t>
            </a:r>
            <a:r>
              <a:rPr lang="en-GB" b="1" dirty="0" smtClean="0">
                <a:latin typeface="Century Gothic" pitchFamily="34"/>
              </a:rPr>
              <a:t>Standard</a:t>
            </a:r>
          </a:p>
          <a:p>
            <a:pPr lvl="0" algn="ctr"/>
            <a:r>
              <a:rPr lang="en-GB" b="1" dirty="0" smtClean="0">
                <a:latin typeface="Century Gothic" pitchFamily="34"/>
              </a:rPr>
              <a:t>(BEGINNING)</a:t>
            </a:r>
            <a:endParaRPr lang="en-GB" b="1" dirty="0">
              <a:latin typeface="Century Gothic" pitchFamily="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0984" y="4993264"/>
            <a:ext cx="2201244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lvl="0" algn="ctr"/>
            <a:r>
              <a:rPr lang="en-GB" b="1" dirty="0">
                <a:latin typeface="Century Gothic" pitchFamily="34"/>
              </a:rPr>
              <a:t>At the </a:t>
            </a:r>
            <a:endParaRPr lang="en-GB" b="1" dirty="0" smtClean="0">
              <a:latin typeface="Century Gothic" pitchFamily="34"/>
            </a:endParaRPr>
          </a:p>
          <a:p>
            <a:pPr lvl="0" algn="ctr"/>
            <a:r>
              <a:rPr lang="en-GB" b="1" dirty="0" smtClean="0">
                <a:latin typeface="Century Gothic" pitchFamily="34"/>
              </a:rPr>
              <a:t>National Standard</a:t>
            </a:r>
          </a:p>
          <a:p>
            <a:pPr lvl="0" algn="ctr"/>
            <a:r>
              <a:rPr lang="en-GB" b="1" dirty="0" smtClean="0">
                <a:latin typeface="Century Gothic" pitchFamily="34"/>
              </a:rPr>
              <a:t>(Achieving)</a:t>
            </a:r>
            <a:endParaRPr lang="en-GB" b="1" dirty="0">
              <a:latin typeface="Century Gothic" pitchFamily="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63851" y="4955420"/>
            <a:ext cx="2201244" cy="923330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lvl="0" algn="ctr"/>
            <a:r>
              <a:rPr lang="en-GB" b="1" dirty="0">
                <a:latin typeface="Century Gothic" pitchFamily="34"/>
              </a:rPr>
              <a:t>Mastery of the </a:t>
            </a:r>
            <a:endParaRPr lang="en-GB" b="1" dirty="0" smtClean="0">
              <a:latin typeface="Century Gothic" pitchFamily="34"/>
            </a:endParaRPr>
          </a:p>
          <a:p>
            <a:pPr lvl="0" algn="ctr"/>
            <a:r>
              <a:rPr lang="en-GB" b="1" dirty="0" smtClean="0">
                <a:latin typeface="Century Gothic" pitchFamily="34"/>
              </a:rPr>
              <a:t>National Standard</a:t>
            </a:r>
          </a:p>
          <a:p>
            <a:pPr lvl="0" algn="ctr"/>
            <a:r>
              <a:rPr lang="en-GB" b="1" dirty="0" smtClean="0">
                <a:latin typeface="Century Gothic" pitchFamily="34"/>
              </a:rPr>
              <a:t>(Deep)</a:t>
            </a:r>
            <a:endParaRPr lang="en-GB" b="1" dirty="0">
              <a:latin typeface="Century Gothic" pitchFamily="34"/>
            </a:endParaRPr>
          </a:p>
        </p:txBody>
      </p:sp>
      <p:graphicFrame>
        <p:nvGraphicFramePr>
          <p:cNvPr id="13" name="Content Placeholder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459917"/>
              </p:ext>
            </p:extLst>
          </p:nvPr>
        </p:nvGraphicFramePr>
        <p:xfrm>
          <a:off x="323528" y="2492896"/>
          <a:ext cx="8572500" cy="16078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857250"/>
                <a:gridCol w="1285875"/>
                <a:gridCol w="1285875"/>
                <a:gridCol w="1285875"/>
                <a:gridCol w="1285875"/>
                <a:gridCol w="1285875"/>
                <a:gridCol w="1285875"/>
              </a:tblGrid>
              <a:tr h="278133">
                <a:tc gridSpan="7">
                  <a:txBody>
                    <a:bodyPr/>
                    <a:lstStyle/>
                    <a:p>
                      <a:pPr lvl="0" algn="ctr"/>
                      <a:r>
                        <a:rPr lang="en-GB" sz="1400" dirty="0">
                          <a:latin typeface="Century Gothic" pitchFamily="34"/>
                        </a:rPr>
                        <a:t>6 Point System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88620">
                <a:tc>
                  <a:txBody>
                    <a:bodyPr/>
                    <a:lstStyle/>
                    <a:p>
                      <a:pPr lvl="0" algn="ctr"/>
                      <a:r>
                        <a:rPr lang="en-GB" sz="1100" dirty="0">
                          <a:latin typeface="Century Gothic" pitchFamily="34"/>
                        </a:rPr>
                        <a:t>Assessed position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200" b="1" dirty="0" smtClean="0">
                          <a:latin typeface="Century Gothic" pitchFamily="34"/>
                        </a:rPr>
                        <a:t>Working towards (</a:t>
                      </a:r>
                      <a:r>
                        <a:rPr lang="en-GB" sz="1200" b="1" dirty="0" smtClean="0">
                          <a:latin typeface="Century Gothic" pitchFamily="34"/>
                        </a:rPr>
                        <a:t>BEGINNING) </a:t>
                      </a:r>
                      <a:r>
                        <a:rPr lang="en-GB" sz="1200" b="1" dirty="0" smtClean="0">
                          <a:latin typeface="Century Gothic" pitchFamily="34"/>
                        </a:rPr>
                        <a:t>the National Standard</a:t>
                      </a:r>
                      <a:endParaRPr lang="en-GB" sz="12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2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200" b="1" dirty="0" smtClean="0">
                          <a:latin typeface="Century Gothic" pitchFamily="34"/>
                        </a:rPr>
                        <a:t>At (ACHIEVING) the National Standard</a:t>
                      </a:r>
                      <a:endParaRPr lang="en-GB" sz="1200" b="1" dirty="0">
                        <a:latin typeface="Century Gothic" pitchFamily="34"/>
                      </a:endParaRPr>
                    </a:p>
                  </a:txBody>
                  <a:tcPr marL="68580" marR="68580" marT="34290" marB="34290"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2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200" b="1" dirty="0" smtClean="0">
                          <a:latin typeface="Century Gothic" pitchFamily="34"/>
                        </a:rPr>
                        <a:t>Exceeding</a:t>
                      </a:r>
                      <a:r>
                        <a:rPr lang="en-GB" sz="1200" b="1" baseline="0" dirty="0" smtClean="0">
                          <a:latin typeface="Century Gothic" pitchFamily="34"/>
                        </a:rPr>
                        <a:t> (DEEP)</a:t>
                      </a:r>
                      <a:r>
                        <a:rPr lang="en-GB" sz="1200" b="1" dirty="0" smtClean="0">
                          <a:latin typeface="Century Gothic" pitchFamily="34"/>
                        </a:rPr>
                        <a:t> the National Standard</a:t>
                      </a:r>
                      <a:endParaRPr lang="en-GB" sz="12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pPr lvl="0" algn="ctr"/>
                      <a:endParaRPr lang="en-GB" sz="1200" b="1" dirty="0">
                        <a:latin typeface="Century Gothic" pitchFamily="34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lvl="0" algn="ctr"/>
                      <a:endParaRPr lang="en-GB" sz="1100" dirty="0">
                        <a:latin typeface="Century Gothic" pitchFamily="34"/>
                      </a:endParaRPr>
                    </a:p>
                    <a:p>
                      <a:pPr lvl="0" algn="ctr"/>
                      <a:endParaRPr lang="en-GB" sz="1100" dirty="0">
                        <a:latin typeface="Century Gothic" pitchFamily="34"/>
                      </a:endParaRPr>
                    </a:p>
                    <a:p>
                      <a:pPr lvl="0" algn="ctr"/>
                      <a:r>
                        <a:rPr lang="en-GB" sz="900" dirty="0">
                          <a:latin typeface="Century Gothic" pitchFamily="34"/>
                        </a:rPr>
                        <a:t>Points allocation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endParaRPr lang="en-GB" sz="1800" b="1" dirty="0">
                        <a:latin typeface="Century Gothic" pitchFamily="34"/>
                      </a:endParaRPr>
                    </a:p>
                    <a:p>
                      <a:pPr lvl="0" algn="ctr"/>
                      <a:r>
                        <a:rPr lang="en-GB" sz="1800" b="1" dirty="0">
                          <a:latin typeface="Century Gothic" pitchFamily="34"/>
                        </a:rPr>
                        <a:t>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endParaRPr lang="en-GB" sz="1800" b="1" dirty="0">
                        <a:latin typeface="Century Gothic" pitchFamily="34"/>
                      </a:endParaRPr>
                    </a:p>
                    <a:p>
                      <a:pPr lvl="0" algn="ctr"/>
                      <a:r>
                        <a:rPr lang="en-GB" sz="1800" b="1" dirty="0">
                          <a:latin typeface="Century Gothic" pitchFamily="34"/>
                        </a:rPr>
                        <a:t>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endParaRPr lang="en-GB" sz="1800" b="1" dirty="0">
                        <a:latin typeface="Century Gothic" pitchFamily="34"/>
                      </a:endParaRPr>
                    </a:p>
                    <a:p>
                      <a:pPr lvl="0" algn="ctr"/>
                      <a:r>
                        <a:rPr lang="en-GB" sz="1800" b="1" dirty="0">
                          <a:latin typeface="Century Gothic" pitchFamily="34"/>
                        </a:rPr>
                        <a:t>3</a:t>
                      </a:r>
                    </a:p>
                  </a:txBody>
                  <a:tcPr marL="68580" marR="68580" marT="34290" marB="34290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en-GB" sz="1800" b="1" dirty="0">
                        <a:latin typeface="Century Gothic" pitchFamily="34"/>
                      </a:endParaRPr>
                    </a:p>
                    <a:p>
                      <a:pPr lvl="0" algn="ctr"/>
                      <a:r>
                        <a:rPr lang="en-GB" sz="1800" b="1" dirty="0">
                          <a:latin typeface="Century Gothic" pitchFamily="34"/>
                        </a:rPr>
                        <a:t>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endParaRPr lang="en-GB" sz="1800" b="1" dirty="0">
                        <a:latin typeface="Century Gothic" pitchFamily="34"/>
                      </a:endParaRPr>
                    </a:p>
                    <a:p>
                      <a:pPr lvl="0" algn="ctr"/>
                      <a:r>
                        <a:rPr lang="en-GB" sz="1800" b="1" dirty="0">
                          <a:latin typeface="Century Gothic" pitchFamily="34"/>
                        </a:rPr>
                        <a:t>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ctr"/>
                      <a:endParaRPr lang="en-GB" sz="1800" b="1" dirty="0">
                        <a:latin typeface="Century Gothic" pitchFamily="34"/>
                      </a:endParaRPr>
                    </a:p>
                    <a:p>
                      <a:pPr lvl="0" algn="ctr"/>
                      <a:r>
                        <a:rPr lang="en-GB" sz="1800" b="1" dirty="0">
                          <a:latin typeface="Century Gothic" pitchFamily="34"/>
                        </a:rPr>
                        <a:t>6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18" name="Curved Up Arrow 8"/>
          <p:cNvSpPr/>
          <p:nvPr/>
        </p:nvSpPr>
        <p:spPr>
          <a:xfrm>
            <a:off x="4040924" y="4206149"/>
            <a:ext cx="2074124" cy="33453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+- 0 0 5400000"/>
              <a:gd name="f9" fmla="val 25000"/>
              <a:gd name="f10" fmla="val 50000"/>
              <a:gd name="f11" fmla="+- 0 0 -360"/>
              <a:gd name="f12" fmla="+- 0 0 -180"/>
              <a:gd name="f13" fmla="+- 0 0 -90"/>
              <a:gd name="f14" fmla="abs f3"/>
              <a:gd name="f15" fmla="abs f4"/>
              <a:gd name="f16" fmla="abs f5"/>
              <a:gd name="f17" fmla="*/ f11 f0 1"/>
              <a:gd name="f18" fmla="*/ f12 f0 1"/>
              <a:gd name="f19" fmla="*/ f13 f0 1"/>
              <a:gd name="f20" fmla="?: f14 f3 1"/>
              <a:gd name="f21" fmla="?: f15 f4 1"/>
              <a:gd name="f22" fmla="?: f16 f5 1"/>
              <a:gd name="f23" fmla="*/ f17 1 f2"/>
              <a:gd name="f24" fmla="*/ f18 1 f2"/>
              <a:gd name="f25" fmla="*/ f19 1 f2"/>
              <a:gd name="f26" fmla="*/ f20 1 21600"/>
              <a:gd name="f27" fmla="*/ f21 1 21600"/>
              <a:gd name="f28" fmla="*/ 21600 f20 1"/>
              <a:gd name="f29" fmla="*/ 21600 f21 1"/>
              <a:gd name="f30" fmla="+- f23 0 f1"/>
              <a:gd name="f31" fmla="+- f24 0 f1"/>
              <a:gd name="f32" fmla="+- f25 0 f1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6 f33 1"/>
              <a:gd name="f39" fmla="+- f37 0 f6"/>
              <a:gd name="f40" fmla="+- f36 0 f6"/>
              <a:gd name="f41" fmla="*/ f36 f33 1"/>
              <a:gd name="f42" fmla="*/ f37 f33 1"/>
              <a:gd name="f43" fmla="*/ f40 1 2"/>
              <a:gd name="f44" fmla="min f40 f39"/>
              <a:gd name="f45" fmla="*/ f39 f39 1"/>
              <a:gd name="f46" fmla="*/ f39 f33 1"/>
              <a:gd name="f47" fmla="*/ f44 f9 1"/>
              <a:gd name="f48" fmla="*/ f44 f10 1"/>
              <a:gd name="f49" fmla="*/ f47 1 100000"/>
              <a:gd name="f50" fmla="*/ f48 1 100000"/>
              <a:gd name="f51" fmla="+- f49 f50 0"/>
              <a:gd name="f52" fmla="*/ f49 f49 1"/>
              <a:gd name="f53" fmla="+- f50 0 f49"/>
              <a:gd name="f54" fmla="*/ f50 1 2"/>
              <a:gd name="f55" fmla="+- f6 f49 0"/>
              <a:gd name="f56" fmla="+- 0 0 f49"/>
              <a:gd name="f57" fmla="*/ f49 1 2"/>
              <a:gd name="f58" fmla="*/ f49 f33 1"/>
              <a:gd name="f59" fmla="*/ f51 1 4"/>
              <a:gd name="f60" fmla="+- f45 0 f52"/>
              <a:gd name="f61" fmla="*/ f53 1 2"/>
              <a:gd name="f62" fmla="+- f36 0 f54"/>
              <a:gd name="f63" fmla="+- 0 0 f57"/>
              <a:gd name="f64" fmla="+- 0 0 f56"/>
              <a:gd name="f65" fmla="*/ f55 f33 1"/>
              <a:gd name="f66" fmla="*/ f57 f33 1"/>
              <a:gd name="f67" fmla="+- f43 0 f59"/>
              <a:gd name="f68" fmla="sqrt f60"/>
              <a:gd name="f69" fmla="+- 0 0 f63"/>
              <a:gd name="f70" fmla="*/ f62 f33 1"/>
              <a:gd name="f71" fmla="*/ f67 2 1"/>
              <a:gd name="f72" fmla="+- f67 f49 0"/>
              <a:gd name="f73" fmla="*/ f68 f67 1"/>
              <a:gd name="f74" fmla="*/ f67 f33 1"/>
              <a:gd name="f75" fmla="*/ f71 f71 1"/>
              <a:gd name="f76" fmla="*/ f73 1 f39"/>
              <a:gd name="f77" fmla="+- f67 f72 0"/>
              <a:gd name="f78" fmla="+- f75 0 f52"/>
              <a:gd name="f79" fmla="+- f67 f76 0"/>
              <a:gd name="f80" fmla="+- f72 f76 0"/>
              <a:gd name="f81" fmla="+- 0 0 f76"/>
              <a:gd name="f82" fmla="*/ f77 1 2"/>
              <a:gd name="f83" fmla="sqrt f78"/>
              <a:gd name="f84" fmla="+- f79 0 f61"/>
              <a:gd name="f85" fmla="+- f80 f61 0"/>
              <a:gd name="f86" fmla="+- 0 0 f81"/>
              <a:gd name="f87" fmla="*/ f80 f33 1"/>
              <a:gd name="f88" fmla="*/ f82 f33 1"/>
              <a:gd name="f89" fmla="*/ f83 f39 1"/>
              <a:gd name="f90" fmla="at2 f64 f86"/>
              <a:gd name="f91" fmla="*/ f85 f33 1"/>
              <a:gd name="f92" fmla="*/ f84 f33 1"/>
              <a:gd name="f93" fmla="+- f90 f1 0"/>
              <a:gd name="f94" fmla="*/ f89 1 f71"/>
              <a:gd name="f95" fmla="*/ f93 f7 1"/>
              <a:gd name="f96" fmla="+- f6 f94 0"/>
              <a:gd name="f97" fmla="+- 0 0 f94"/>
              <a:gd name="f98" fmla="*/ f95 1 f0"/>
              <a:gd name="f99" fmla="+- 0 0 f97"/>
              <a:gd name="f100" fmla="*/ f96 f33 1"/>
              <a:gd name="f101" fmla="+- 0 0 f98"/>
              <a:gd name="f102" fmla="at2 f99 f69"/>
              <a:gd name="f103" fmla="val f101"/>
              <a:gd name="f104" fmla="+- f102 f1 0"/>
              <a:gd name="f105" fmla="+- 0 0 f103"/>
              <a:gd name="f106" fmla="*/ f104 f7 1"/>
              <a:gd name="f107" fmla="*/ f105 f0 1"/>
              <a:gd name="f108" fmla="*/ f106 1 f0"/>
              <a:gd name="f109" fmla="*/ f107 1 f7"/>
              <a:gd name="f110" fmla="+- 0 0 f108"/>
              <a:gd name="f111" fmla="+- f109 0 f1"/>
              <a:gd name="f112" fmla="val f110"/>
              <a:gd name="f113" fmla="+- 0 0 f112"/>
              <a:gd name="f114" fmla="+- f1 0 f111"/>
              <a:gd name="f115" fmla="*/ f113 f0 1"/>
              <a:gd name="f116" fmla="*/ f115 1 f7"/>
              <a:gd name="f117" fmla="+- f116 0 f1"/>
              <a:gd name="f118" fmla="+- f117 0 f111"/>
              <a:gd name="f119" fmla="+- f111 f117 0"/>
              <a:gd name="f120" fmla="+- f1 0 f11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70" y="f38"/>
              </a:cxn>
              <a:cxn ang="f30">
                <a:pos x="f92" y="f65"/>
              </a:cxn>
              <a:cxn ang="f30">
                <a:pos x="f66" y="f38"/>
              </a:cxn>
              <a:cxn ang="f31">
                <a:pos x="f88" y="f42"/>
              </a:cxn>
              <a:cxn ang="f32">
                <a:pos x="f91" y="f65"/>
              </a:cxn>
            </a:cxnLst>
            <a:rect l="f38" t="f38" r="f41" b="f42"/>
            <a:pathLst>
              <a:path stroke="0">
                <a:moveTo>
                  <a:pt x="f70" y="f38"/>
                </a:moveTo>
                <a:lnTo>
                  <a:pt x="f91" y="f65"/>
                </a:lnTo>
                <a:lnTo>
                  <a:pt x="f87" y="f65"/>
                </a:lnTo>
                <a:arcTo wR="f74" hR="f46" stAng="f114" swAng="f119"/>
                <a:arcTo wR="f74" hR="f46" stAng="f120" swAng="f118"/>
                <a:lnTo>
                  <a:pt x="f92" y="f65"/>
                </a:lnTo>
                <a:close/>
              </a:path>
              <a:path stroke="0">
                <a:moveTo>
                  <a:pt x="f74" y="f42"/>
                </a:moveTo>
                <a:arcTo wR="f74" hR="f46" stAng="f1" swAng="f1"/>
                <a:lnTo>
                  <a:pt x="f58" y="f38"/>
                </a:lnTo>
                <a:arcTo wR="f74" hR="f46" stAng="f0" swAng="f8"/>
                <a:close/>
              </a:path>
              <a:path fill="none">
                <a:moveTo>
                  <a:pt x="f88" y="f100"/>
                </a:moveTo>
                <a:arcTo wR="f74" hR="f46" stAng="f120" swAng="f118"/>
                <a:lnTo>
                  <a:pt x="f92" y="f65"/>
                </a:lnTo>
                <a:lnTo>
                  <a:pt x="f70" y="f38"/>
                </a:lnTo>
                <a:lnTo>
                  <a:pt x="f91" y="f65"/>
                </a:lnTo>
                <a:lnTo>
                  <a:pt x="f87" y="f65"/>
                </a:lnTo>
                <a:arcTo wR="f74" hR="f46" stAng="f114" swAng="f111"/>
                <a:lnTo>
                  <a:pt x="f74" y="f42"/>
                </a:lnTo>
                <a:arcTo wR="f74" hR="f46" stAng="f1" swAng="f1"/>
                <a:lnTo>
                  <a:pt x="f58" y="f38"/>
                </a:lnTo>
                <a:arcTo wR="f74" hR="f46" stAng="f0" swAng="f8"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82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/>
          <p:nvPr/>
        </p:nvGrpSpPr>
        <p:grpSpPr>
          <a:xfrm>
            <a:off x="323528" y="1169358"/>
            <a:ext cx="8200271" cy="4898962"/>
            <a:chOff x="261706" y="1761184"/>
            <a:chExt cx="8642200" cy="4595167"/>
          </a:xfrm>
        </p:grpSpPr>
        <p:sp>
          <p:nvSpPr>
            <p:cNvPr id="3" name="Freeform 2"/>
            <p:cNvSpPr/>
            <p:nvPr/>
          </p:nvSpPr>
          <p:spPr>
            <a:xfrm>
              <a:off x="3112928" y="1762601"/>
              <a:ext cx="2642642" cy="148530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362270"/>
                <a:gd name="f7" fmla="val 1980404"/>
                <a:gd name="f8" fmla="+- 0 0 -90"/>
                <a:gd name="f9" fmla="*/ f3 1 3362270"/>
                <a:gd name="f10" fmla="*/ f4 1 1980404"/>
                <a:gd name="f11" fmla="+- f7 0 f5"/>
                <a:gd name="f12" fmla="+- f6 0 f5"/>
                <a:gd name="f13" fmla="*/ f8 f0 1"/>
                <a:gd name="f14" fmla="*/ f12 1 3362270"/>
                <a:gd name="f15" fmla="*/ f11 1 1980404"/>
                <a:gd name="f16" fmla="*/ 0 f12 1"/>
                <a:gd name="f17" fmla="*/ 0 f11 1"/>
                <a:gd name="f18" fmla="*/ 3362270 f12 1"/>
                <a:gd name="f19" fmla="*/ 1980404 f11 1"/>
                <a:gd name="f20" fmla="*/ f13 1 f2"/>
                <a:gd name="f21" fmla="*/ f16 1 3362270"/>
                <a:gd name="f22" fmla="*/ f17 1 1980404"/>
                <a:gd name="f23" fmla="*/ f18 1 3362270"/>
                <a:gd name="f24" fmla="*/ f19 1 198040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362270" h="198040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E5B458"/>
            </a:solidFill>
            <a:ln w="19046" cap="rnd">
              <a:solidFill>
                <a:srgbClr val="E5B458"/>
              </a:solidFill>
              <a:prstDash val="solid"/>
              <a:miter/>
            </a:ln>
          </p:spPr>
          <p:txBody>
            <a:bodyPr vert="horz" wrap="square" lIns="96012" tIns="54864" rIns="96012" bIns="54864" anchor="ctr" anchorCtr="1" compatLnSpc="1">
              <a:noAutofit/>
            </a:bodyPr>
            <a:lstStyle/>
            <a:p>
              <a:pPr marL="0" marR="0" lvl="0" indent="0" algn="ctr" defTabSz="60007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200" b="0" i="0" u="none" strike="noStrike" kern="0" cap="none" spc="0" baseline="0" dirty="0">
                  <a:solidFill>
                    <a:srgbClr val="FFFFFF"/>
                  </a:solidFill>
                  <a:uFillTx/>
                  <a:latin typeface="Century Gothic" pitchFamily="34"/>
                </a:rPr>
                <a:t>A pupil will be deemed to be </a:t>
              </a:r>
              <a:r>
                <a:rPr lang="en-GB" sz="12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at the National Standard (ACHIEVING) </a:t>
              </a:r>
              <a:r>
                <a:rPr lang="en-GB" sz="1200" b="0" i="0" u="none" strike="noStrike" kern="0" cap="none" spc="0" baseline="0" dirty="0">
                  <a:solidFill>
                    <a:srgbClr val="FFFFFF"/>
                  </a:solidFill>
                  <a:uFillTx/>
                  <a:latin typeface="Century Gothic" pitchFamily="34"/>
                </a:rPr>
                <a:t>only if they can satisfy their teacher that they meet all the expectations for their age</a:t>
              </a:r>
            </a:p>
          </p:txBody>
        </p:sp>
        <p:sp>
          <p:nvSpPr>
            <p:cNvPr id="4" name="Freeform 3"/>
            <p:cNvSpPr/>
            <p:nvPr/>
          </p:nvSpPr>
          <p:spPr>
            <a:xfrm>
              <a:off x="3132789" y="3632086"/>
              <a:ext cx="2642642" cy="257386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362270"/>
                <a:gd name="f7" fmla="val 3431815"/>
                <a:gd name="f8" fmla="+- 0 0 -90"/>
                <a:gd name="f9" fmla="*/ f3 1 3362270"/>
                <a:gd name="f10" fmla="*/ f4 1 3431815"/>
                <a:gd name="f11" fmla="+- f7 0 f5"/>
                <a:gd name="f12" fmla="+- f6 0 f5"/>
                <a:gd name="f13" fmla="*/ f8 f0 1"/>
                <a:gd name="f14" fmla="*/ f12 1 3362270"/>
                <a:gd name="f15" fmla="*/ f11 1 3431815"/>
                <a:gd name="f16" fmla="*/ 0 f12 1"/>
                <a:gd name="f17" fmla="*/ 0 f11 1"/>
                <a:gd name="f18" fmla="*/ 3362270 f12 1"/>
                <a:gd name="f19" fmla="*/ 3431815 f11 1"/>
                <a:gd name="f20" fmla="*/ f13 1 f2"/>
                <a:gd name="f21" fmla="*/ f16 1 3362270"/>
                <a:gd name="f22" fmla="*/ f17 1 3431815"/>
                <a:gd name="f23" fmla="*/ f18 1 3362270"/>
                <a:gd name="f24" fmla="*/ f19 1 3431815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362270" h="3431815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5E5D1">
                <a:alpha val="90000"/>
              </a:srgbClr>
            </a:solidFill>
            <a:ln w="19046" cap="rnd">
              <a:solidFill>
                <a:srgbClr val="F5E5D1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56007" tIns="56007" rIns="74679" bIns="84015" anchor="t" anchorCtr="0" compatLnSpc="1">
              <a:noAutofit/>
            </a:bodyPr>
            <a:lstStyle/>
            <a:p>
              <a:pPr marL="0" marR="0" lvl="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1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At the National Standard – </a:t>
              </a:r>
              <a:r>
                <a:rPr lang="en-GB" sz="900" b="1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Point 3</a:t>
              </a: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It is accepted that a pupil might make the occasional error if they are at this stage. Pupils are generally confident in dealing with the objectives outlined</a:t>
              </a: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900" b="1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900" b="1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0" lvl="1" defTabSz="350041">
                <a:lnSpc>
                  <a:spcPct val="90000"/>
                </a:lnSpc>
                <a:spcAft>
                  <a:spcPts val="17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1" kern="0" dirty="0">
                  <a:solidFill>
                    <a:srgbClr val="000000"/>
                  </a:solidFill>
                  <a:latin typeface="Century Gothic" pitchFamily="34"/>
                </a:rPr>
                <a:t>At the National Standard - </a:t>
              </a:r>
              <a:r>
                <a:rPr lang="en-GB" sz="900" b="1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Point 4</a:t>
              </a: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At this stage, not only is the pupil confident at meeting the statements but works at a rapid rate. However, they are not yet meeting all the statements for </a:t>
              </a:r>
              <a:r>
                <a:rPr lang="en-GB" sz="9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mastery, </a:t>
              </a: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but they meeting at least 50% of the </a:t>
              </a:r>
              <a:r>
                <a:rPr lang="en-GB" sz="9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mastery </a:t>
              </a: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statements.</a:t>
              </a:r>
              <a:endParaRPr lang="en-GB" sz="900" b="1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269388" y="1761184"/>
              <a:ext cx="2642642" cy="144017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362270"/>
                <a:gd name="f7" fmla="val 1920232"/>
                <a:gd name="f8" fmla="+- 0 0 -90"/>
                <a:gd name="f9" fmla="*/ f3 1 3362270"/>
                <a:gd name="f10" fmla="*/ f4 1 1920232"/>
                <a:gd name="f11" fmla="+- f7 0 f5"/>
                <a:gd name="f12" fmla="+- f6 0 f5"/>
                <a:gd name="f13" fmla="*/ f8 f0 1"/>
                <a:gd name="f14" fmla="*/ f12 1 3362270"/>
                <a:gd name="f15" fmla="*/ f11 1 1920232"/>
                <a:gd name="f16" fmla="*/ 0 f12 1"/>
                <a:gd name="f17" fmla="*/ 0 f11 1"/>
                <a:gd name="f18" fmla="*/ 3362270 f12 1"/>
                <a:gd name="f19" fmla="*/ 1920232 f11 1"/>
                <a:gd name="f20" fmla="*/ f13 1 f2"/>
                <a:gd name="f21" fmla="*/ f16 1 3362270"/>
                <a:gd name="f22" fmla="*/ f17 1 1920232"/>
                <a:gd name="f23" fmla="*/ f18 1 3362270"/>
                <a:gd name="f24" fmla="*/ f19 1 1920232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362270" h="1920232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E5B458"/>
            </a:solidFill>
            <a:ln w="19046" cap="rnd">
              <a:solidFill>
                <a:srgbClr val="E5B458"/>
              </a:solidFill>
              <a:prstDash val="solid"/>
              <a:miter/>
            </a:ln>
          </p:spPr>
          <p:txBody>
            <a:bodyPr vert="horz" wrap="square" lIns="96012" tIns="54864" rIns="96012" bIns="54864" anchor="ctr" anchorCtr="1" compatLnSpc="1">
              <a:noAutofit/>
            </a:bodyPr>
            <a:lstStyle/>
            <a:p>
              <a:pPr marL="0" marR="0" lvl="0" indent="0" algn="ctr" defTabSz="600075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200" b="0" i="0" u="none" strike="noStrike" kern="0" cap="none" spc="0" baseline="0" dirty="0">
                  <a:solidFill>
                    <a:srgbClr val="FFFFFF"/>
                  </a:solidFill>
                  <a:uFillTx/>
                  <a:latin typeface="Century Gothic" pitchFamily="34"/>
                </a:rPr>
                <a:t>A pupil will be deemed to be </a:t>
              </a:r>
              <a:r>
                <a:rPr lang="en-GB" sz="12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working </a:t>
              </a:r>
              <a:r>
                <a:rPr lang="en-GB" sz="12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towards the </a:t>
              </a:r>
              <a:r>
                <a:rPr lang="en-GB" sz="12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National Standard (BEGINNING) </a:t>
              </a:r>
              <a:r>
                <a:rPr lang="en-GB" sz="1200" b="0" i="0" u="none" strike="noStrike" kern="0" cap="none" spc="0" baseline="0" dirty="0">
                  <a:solidFill>
                    <a:srgbClr val="FFFFFF"/>
                  </a:solidFill>
                  <a:uFillTx/>
                  <a:latin typeface="Century Gothic" pitchFamily="34"/>
                </a:rPr>
                <a:t>if they do not meet all of the statements outlined for that year group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61706" y="3632086"/>
              <a:ext cx="2642642" cy="241777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362270"/>
                <a:gd name="f7" fmla="val 3777120"/>
                <a:gd name="f8" fmla="+- 0 0 -90"/>
                <a:gd name="f9" fmla="*/ f3 1 3362270"/>
                <a:gd name="f10" fmla="*/ f4 1 3777120"/>
                <a:gd name="f11" fmla="+- f7 0 f5"/>
                <a:gd name="f12" fmla="+- f6 0 f5"/>
                <a:gd name="f13" fmla="*/ f8 f0 1"/>
                <a:gd name="f14" fmla="*/ f12 1 3362270"/>
                <a:gd name="f15" fmla="*/ f11 1 3777120"/>
                <a:gd name="f16" fmla="*/ 0 f12 1"/>
                <a:gd name="f17" fmla="*/ 0 f11 1"/>
                <a:gd name="f18" fmla="*/ 3362270 f12 1"/>
                <a:gd name="f19" fmla="*/ 3777120 f11 1"/>
                <a:gd name="f20" fmla="*/ f13 1 f2"/>
                <a:gd name="f21" fmla="*/ f16 1 3362270"/>
                <a:gd name="f22" fmla="*/ f17 1 3777120"/>
                <a:gd name="f23" fmla="*/ f18 1 3362270"/>
                <a:gd name="f24" fmla="*/ f19 1 3777120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362270" h="3777120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5E5D1">
                <a:alpha val="90000"/>
              </a:srgbClr>
            </a:solidFill>
            <a:ln w="19046" cap="rnd">
              <a:solidFill>
                <a:srgbClr val="F5E5D1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56007" tIns="56007" rIns="74679" bIns="84015" anchor="t" anchorCtr="0" compatLnSpc="1">
              <a:noAutofit/>
            </a:bodyPr>
            <a:lstStyle/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If they meet more than 50% of the statements but not all then they will be described as:</a:t>
              </a:r>
            </a:p>
            <a:p>
              <a:pPr marL="0" marR="0" lvl="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1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Working towards the National Standard – </a:t>
              </a:r>
              <a:r>
                <a:rPr lang="en-GB" sz="900" b="1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Point 2</a:t>
              </a: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900" b="0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900" b="0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If they do not meet 50% of the statements then they will be described as:</a:t>
              </a:r>
            </a:p>
            <a:p>
              <a:pPr marL="0" lvl="1" defTabSz="350041">
                <a:lnSpc>
                  <a:spcPct val="90000"/>
                </a:lnSpc>
                <a:spcAft>
                  <a:spcPts val="170"/>
                </a:spcAft>
                <a:buSzPct val="100000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1" kern="0" dirty="0">
                  <a:solidFill>
                    <a:srgbClr val="000000"/>
                  </a:solidFill>
                  <a:latin typeface="Century Gothic" pitchFamily="34"/>
                </a:rPr>
                <a:t>Working towards the National </a:t>
              </a:r>
              <a:r>
                <a:rPr lang="en-GB" sz="900" b="1" kern="0" dirty="0" smtClean="0">
                  <a:solidFill>
                    <a:srgbClr val="000000"/>
                  </a:solidFill>
                  <a:latin typeface="Century Gothic" pitchFamily="34"/>
                </a:rPr>
                <a:t>Standard or Below the National Standard – </a:t>
              </a:r>
              <a:r>
                <a:rPr lang="en-GB" sz="900" b="1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Point 1</a:t>
              </a:r>
            </a:p>
            <a:p>
              <a:pPr marL="0" marR="0" lvl="1" indent="0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900" b="1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1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There is therefore no requirement to write a set of </a:t>
              </a:r>
              <a:r>
                <a:rPr lang="en-GB" sz="900" b="1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working towards the </a:t>
              </a:r>
              <a:r>
                <a:rPr lang="en-GB" sz="900" b="1" kern="0" dirty="0">
                  <a:solidFill>
                    <a:srgbClr val="000000"/>
                  </a:solidFill>
                  <a:latin typeface="Century Gothic" pitchFamily="34"/>
                </a:rPr>
                <a:t>N</a:t>
              </a:r>
              <a:r>
                <a:rPr lang="en-GB" sz="900" b="1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ational </a:t>
              </a:r>
              <a:r>
                <a:rPr lang="en-GB" sz="900" b="1" kern="0" dirty="0">
                  <a:solidFill>
                    <a:srgbClr val="000000"/>
                  </a:solidFill>
                  <a:latin typeface="Century Gothic" pitchFamily="34"/>
                </a:rPr>
                <a:t>S</a:t>
              </a:r>
              <a:r>
                <a:rPr lang="en-GB" sz="900" b="1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tandard </a:t>
              </a:r>
              <a:r>
                <a:rPr lang="en-GB" sz="900" b="1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statements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6052496" y="1809153"/>
              <a:ext cx="2851410" cy="139220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362270"/>
                <a:gd name="f7" fmla="val 1856269"/>
                <a:gd name="f8" fmla="+- 0 0 -90"/>
                <a:gd name="f9" fmla="*/ f3 1 3362270"/>
                <a:gd name="f10" fmla="*/ f4 1 1856269"/>
                <a:gd name="f11" fmla="+- f7 0 f5"/>
                <a:gd name="f12" fmla="+- f6 0 f5"/>
                <a:gd name="f13" fmla="*/ f8 f0 1"/>
                <a:gd name="f14" fmla="*/ f12 1 3362270"/>
                <a:gd name="f15" fmla="*/ f11 1 1856269"/>
                <a:gd name="f16" fmla="*/ 0 f12 1"/>
                <a:gd name="f17" fmla="*/ 0 f11 1"/>
                <a:gd name="f18" fmla="*/ 3362270 f12 1"/>
                <a:gd name="f19" fmla="*/ 1856269 f11 1"/>
                <a:gd name="f20" fmla="*/ f13 1 f2"/>
                <a:gd name="f21" fmla="*/ f16 1 3362270"/>
                <a:gd name="f22" fmla="*/ f17 1 1856269"/>
                <a:gd name="f23" fmla="*/ f18 1 3362270"/>
                <a:gd name="f24" fmla="*/ f19 1 185626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362270" h="185626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E5B458"/>
            </a:solidFill>
            <a:ln w="19046" cap="rnd">
              <a:solidFill>
                <a:srgbClr val="E5B458"/>
              </a:solidFill>
              <a:prstDash val="solid"/>
              <a:miter/>
            </a:ln>
          </p:spPr>
          <p:txBody>
            <a:bodyPr vert="horz" wrap="square" lIns="85340" tIns="48764" rIns="85340" bIns="48764" anchor="ctr" anchorCtr="1" compatLnSpc="1">
              <a:noAutofit/>
            </a:bodyPr>
            <a:lstStyle/>
            <a:p>
              <a:pPr marL="0" marR="0" lvl="0" indent="0" algn="ctr" defTabSz="533406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25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200" b="0" i="0" u="none" strike="noStrike" kern="0" cap="none" spc="0" baseline="0" dirty="0">
                  <a:solidFill>
                    <a:srgbClr val="FFFFFF"/>
                  </a:solidFill>
                  <a:uFillTx/>
                  <a:latin typeface="Century Gothic" pitchFamily="34"/>
                </a:rPr>
                <a:t>A pupil will be deemed to be </a:t>
              </a:r>
              <a:r>
                <a:rPr lang="en-GB" sz="12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mastering the National Standard (DEEP) </a:t>
              </a:r>
              <a:r>
                <a:rPr lang="en-GB" sz="1200" b="0" i="0" u="none" strike="noStrike" kern="0" cap="none" spc="0" baseline="0" dirty="0" smtClean="0">
                  <a:solidFill>
                    <a:srgbClr val="FFFFFF"/>
                  </a:solidFill>
                  <a:uFillTx/>
                  <a:latin typeface="Century Gothic" pitchFamily="34"/>
                </a:rPr>
                <a:t>when </a:t>
              </a:r>
              <a:r>
                <a:rPr lang="en-GB" sz="1200" b="0" i="0" u="none" strike="noStrike" kern="0" cap="none" spc="0" baseline="0" dirty="0">
                  <a:solidFill>
                    <a:srgbClr val="FFFFFF"/>
                  </a:solidFill>
                  <a:uFillTx/>
                  <a:latin typeface="Century Gothic" pitchFamily="34"/>
                </a:rPr>
                <a:t>in addition to the statements set out for </a:t>
              </a:r>
              <a:r>
                <a:rPr lang="en-GB" sz="1200" b="0" i="0" u="none" strike="noStrike" kern="0" cap="none" spc="0" baseline="0" dirty="0" smtClean="0">
                  <a:solidFill>
                    <a:srgbClr val="FFFFFF"/>
                  </a:solidFill>
                  <a:uFillTx/>
                  <a:latin typeface="Century Gothic" pitchFamily="34"/>
                </a:rPr>
                <a:t>being at the National Standard they </a:t>
              </a:r>
              <a:r>
                <a:rPr lang="en-GB" sz="1200" b="0" i="0" u="none" strike="noStrike" kern="0" cap="none" spc="0" baseline="0" dirty="0">
                  <a:solidFill>
                    <a:srgbClr val="FFFFFF"/>
                  </a:solidFill>
                  <a:uFillTx/>
                  <a:latin typeface="Century Gothic" pitchFamily="34"/>
                </a:rPr>
                <a:t>meet one or more of two sets of further expectations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6052515" y="3325597"/>
              <a:ext cx="2851391" cy="303075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3362270"/>
                <a:gd name="f7" fmla="val 4204274"/>
                <a:gd name="f8" fmla="+- 0 0 -90"/>
                <a:gd name="f9" fmla="*/ f3 1 3362270"/>
                <a:gd name="f10" fmla="*/ f4 1 4204274"/>
                <a:gd name="f11" fmla="+- f7 0 f5"/>
                <a:gd name="f12" fmla="+- f6 0 f5"/>
                <a:gd name="f13" fmla="*/ f8 f0 1"/>
                <a:gd name="f14" fmla="*/ f12 1 3362270"/>
                <a:gd name="f15" fmla="*/ f11 1 4204274"/>
                <a:gd name="f16" fmla="*/ 0 f12 1"/>
                <a:gd name="f17" fmla="*/ 0 f11 1"/>
                <a:gd name="f18" fmla="*/ 3362270 f12 1"/>
                <a:gd name="f19" fmla="*/ 4204274 f11 1"/>
                <a:gd name="f20" fmla="*/ f13 1 f2"/>
                <a:gd name="f21" fmla="*/ f16 1 3362270"/>
                <a:gd name="f22" fmla="*/ f17 1 4204274"/>
                <a:gd name="f23" fmla="*/ f18 1 3362270"/>
                <a:gd name="f24" fmla="*/ f19 1 4204274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3362270" h="4204274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solidFill>
              <a:srgbClr val="F5E5D1">
                <a:alpha val="90000"/>
              </a:srgbClr>
            </a:solidFill>
            <a:ln w="19046" cap="rnd">
              <a:solidFill>
                <a:srgbClr val="F5E5D1">
                  <a:alpha val="90000"/>
                </a:srgbClr>
              </a:solidFill>
              <a:prstDash val="solid"/>
              <a:miter/>
            </a:ln>
          </p:spPr>
          <p:txBody>
            <a:bodyPr vert="horz" wrap="square" lIns="56007" tIns="56007" rIns="74679" bIns="84015" anchor="t" anchorCtr="0" compatLnSpc="1">
              <a:noAutofit/>
            </a:bodyPr>
            <a:lstStyle/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Pupils will be deemed to be </a:t>
              </a:r>
              <a:r>
                <a:rPr lang="en-GB" sz="9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mastering the National Standards </a:t>
              </a: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if, in addition to what is outlined as Point 3 and 4, they show evidence of:</a:t>
              </a: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Being </a:t>
              </a: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able to use the year group’s expectation within context</a:t>
              </a: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Being able to consistently apply the year group objectives in a range of situations</a:t>
              </a:r>
              <a:r>
                <a:rPr lang="en-GB" sz="9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.</a:t>
              </a:r>
            </a:p>
            <a:p>
              <a:pPr marL="64291" lvl="1" indent="-64291" defTabSz="350041">
                <a:lnSpc>
                  <a:spcPct val="90000"/>
                </a:lnSpc>
                <a:spcAft>
                  <a:spcPts val="170"/>
                </a:spcAft>
                <a:buSzPct val="100000"/>
                <a:buFontTx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kern="0" dirty="0">
                  <a:solidFill>
                    <a:srgbClr val="000000"/>
                  </a:solidFill>
                  <a:latin typeface="Century Gothic" pitchFamily="34"/>
                </a:rPr>
                <a:t>Accessing some of the following year group’s </a:t>
              </a:r>
              <a:r>
                <a:rPr lang="en-GB" sz="900" kern="0" dirty="0" smtClean="0">
                  <a:solidFill>
                    <a:srgbClr val="000000"/>
                  </a:solidFill>
                  <a:latin typeface="Century Gothic" pitchFamily="34"/>
                </a:rPr>
                <a:t>objectives</a:t>
              </a:r>
              <a:endParaRPr lang="en-GB" sz="900" b="0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900" b="0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A set of </a:t>
              </a:r>
              <a:r>
                <a:rPr lang="en-GB" sz="9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mastering the National Standard statements are </a:t>
              </a: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set out for you to feel secure about your judgements.</a:t>
              </a: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900" b="0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If a pupil is meeting the </a:t>
              </a:r>
              <a:r>
                <a:rPr lang="en-GB" sz="9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‘mastering </a:t>
              </a: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statements, even though they make the occasional mistake, they will be deemed to be at </a:t>
              </a:r>
              <a:r>
                <a:rPr lang="en-GB" sz="1000" b="1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Point 5.</a:t>
              </a:r>
            </a:p>
            <a:p>
              <a:pPr marL="0" marR="0" lvl="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GB" sz="900" b="0" i="0" u="none" strike="noStrike" kern="0" cap="none" spc="0" baseline="0" dirty="0">
                <a:solidFill>
                  <a:srgbClr val="000000"/>
                </a:solidFill>
                <a:uFillTx/>
                <a:latin typeface="Century Gothic" pitchFamily="34"/>
              </a:endParaRPr>
            </a:p>
            <a:p>
              <a:pPr marL="64291" marR="0" lvl="1" indent="-64291" algn="l" defTabSz="35004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  <a:buSzPct val="100000"/>
                <a:buChar char="•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If they are very confident and rarely make a mistake in relation to the </a:t>
              </a:r>
              <a:r>
                <a:rPr lang="en-GB" sz="900" b="0" i="0" u="none" strike="noStrike" kern="0" cap="none" spc="0" baseline="0" dirty="0" smtClean="0">
                  <a:solidFill>
                    <a:srgbClr val="000000"/>
                  </a:solidFill>
                  <a:uFillTx/>
                  <a:latin typeface="Century Gothic" pitchFamily="34"/>
                </a:rPr>
                <a:t>‘mastering’ </a:t>
              </a:r>
              <a:r>
                <a:rPr lang="en-GB" sz="900" b="0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statements then they will be judged at </a:t>
              </a:r>
              <a:r>
                <a:rPr lang="en-GB" sz="1000" b="1" i="0" u="none" strike="noStrike" kern="0" cap="none" spc="0" baseline="0" dirty="0">
                  <a:solidFill>
                    <a:srgbClr val="000000"/>
                  </a:solidFill>
                  <a:uFillTx/>
                  <a:latin typeface="Century Gothic" pitchFamily="34"/>
                </a:rPr>
                <a:t>Point 6</a:t>
              </a:r>
            </a:p>
          </p:txBody>
        </p:sp>
      </p:grpSp>
      <p:sp>
        <p:nvSpPr>
          <p:cNvPr id="9" name="Title 8"/>
          <p:cNvSpPr txBox="1">
            <a:spLocks noGrp="1"/>
          </p:cNvSpPr>
          <p:nvPr>
            <p:ph type="title"/>
          </p:nvPr>
        </p:nvSpPr>
        <p:spPr>
          <a:xfrm>
            <a:off x="628648" y="439008"/>
            <a:ext cx="7886700" cy="493748"/>
          </a:xfrm>
        </p:spPr>
        <p:txBody>
          <a:bodyPr anchorCtr="1">
            <a:noAutofit/>
          </a:bodyPr>
          <a:lstStyle/>
          <a:p>
            <a:pPr lvl="0" algn="ctr"/>
            <a:r>
              <a:rPr lang="en-GB" sz="2800" b="1" dirty="0" smtClean="0">
                <a:latin typeface="Century Gothic" pitchFamily="34"/>
              </a:rPr>
              <a:t>The 6-point </a:t>
            </a:r>
            <a:r>
              <a:rPr lang="en-GB" sz="2800" b="1" dirty="0">
                <a:latin typeface="Century Gothic" pitchFamily="34"/>
              </a:rPr>
              <a:t>system</a:t>
            </a:r>
          </a:p>
        </p:txBody>
      </p:sp>
      <p:sp>
        <p:nvSpPr>
          <p:cNvPr id="13" name="Footer Placeholder 12"/>
          <p:cNvSpPr txBox="1"/>
          <p:nvPr/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993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34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10"/>
          <p:cNvSpPr/>
          <p:nvPr/>
        </p:nvSpPr>
        <p:spPr>
          <a:xfrm>
            <a:off x="3419872" y="548680"/>
            <a:ext cx="2016224" cy="3096344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ED7D31"/>
          </a:solidFill>
          <a:ln w="12701" cap="flat">
            <a:solidFill>
              <a:srgbClr val="AE5A21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</a:rPr>
              <a:t>Working towards the National </a:t>
            </a:r>
            <a:r>
              <a:rPr lang="en-GB" sz="2400" dirty="0" smtClean="0">
                <a:solidFill>
                  <a:srgbClr val="FFFFFF"/>
                </a:solidFill>
              </a:rPr>
              <a:t>Standard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(BEGINNING)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Point 1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Point 2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 smtClean="0">
              <a:solidFill>
                <a:srgbClr val="FFFFFF"/>
              </a:solidFill>
              <a:uFillTx/>
              <a:latin typeface="Calibri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763688" y="2682699"/>
            <a:ext cx="1656184" cy="1548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6679" y="4230871"/>
            <a:ext cx="7902610" cy="11695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1" i="0" u="none" strike="noStrike" kern="1200" cap="none" spc="0" baseline="0" dirty="0">
                <a:solidFill>
                  <a:srgbClr val="000000"/>
                </a:solidFill>
                <a:uFillTx/>
                <a:latin typeface="Century Gothic" pitchFamily="34"/>
              </a:rPr>
              <a:t>Working </a:t>
            </a:r>
            <a:r>
              <a:rPr lang="en-GB" sz="14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 pitchFamily="34"/>
              </a:rPr>
              <a:t>towards the National Standard</a:t>
            </a:r>
            <a:endParaRPr lang="en-GB" sz="1400" b="1" i="0" u="none" strike="noStrike" kern="1200" cap="none" spc="0" baseline="0" dirty="0">
              <a:solidFill>
                <a:srgbClr val="000000"/>
              </a:solidFill>
              <a:uFillTx/>
              <a:latin typeface="Century Gothic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 pitchFamily="34"/>
              </a:rPr>
              <a:t>This </a:t>
            </a:r>
            <a:r>
              <a:rPr lang="en-GB" sz="14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 pitchFamily="34"/>
              </a:rPr>
              <a:t>is the stage that most children will be in for most of the year, i.e. they are demonstrating typical attainment for their age – they are working towards attaining the end of year </a:t>
            </a:r>
            <a:r>
              <a:rPr lang="en-GB" sz="14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 pitchFamily="34"/>
              </a:rPr>
              <a:t>expectations (the National Standard).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400" b="0" i="0" u="none" strike="noStrike" kern="1200" cap="none" spc="0" baseline="0" dirty="0">
              <a:solidFill>
                <a:srgbClr val="000000"/>
              </a:solidFill>
              <a:uFillTx/>
              <a:latin typeface="Century Gothic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6155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en-GB" sz="2800" dirty="0">
                <a:latin typeface="Century Gothic" pitchFamily="34"/>
              </a:rPr>
              <a:t/>
            </a:r>
            <a:br>
              <a:rPr lang="en-GB" sz="2800" dirty="0">
                <a:latin typeface="Century Gothic" pitchFamily="34"/>
              </a:rPr>
            </a:br>
            <a:endParaRPr lang="en-GB" sz="2800" dirty="0"/>
          </a:p>
        </p:txBody>
      </p:sp>
      <p:sp>
        <p:nvSpPr>
          <p:cNvPr id="3" name="Footer Placeholder 1"/>
          <p:cNvSpPr txBox="1"/>
          <p:nvPr/>
        </p:nvSpPr>
        <p:spPr>
          <a:xfrm>
            <a:off x="3371849" y="6356351"/>
            <a:ext cx="3086099" cy="36512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 dirty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684254" y="759866"/>
            <a:ext cx="2111882" cy="266100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70AD47"/>
          </a:solidFill>
          <a:ln w="12701" cap="flat">
            <a:solidFill>
              <a:srgbClr val="507E32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</a:rPr>
              <a:t>At the National </a:t>
            </a:r>
            <a:r>
              <a:rPr lang="en-GB" sz="2400" dirty="0" smtClean="0">
                <a:solidFill>
                  <a:srgbClr val="FFFFFF"/>
                </a:solidFill>
              </a:rPr>
              <a:t>Standard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(ACHIEVING)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-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Point 3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Point 4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17" name="TextBox 4"/>
          <p:cNvSpPr txBox="1"/>
          <p:nvPr/>
        </p:nvSpPr>
        <p:spPr>
          <a:xfrm>
            <a:off x="683567" y="4006403"/>
            <a:ext cx="7620661" cy="230832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entury Gothic" pitchFamily="34"/>
              </a:rPr>
              <a:t>At the National Standard</a:t>
            </a:r>
            <a:endParaRPr lang="en-GB" sz="1600" b="1" i="0" u="none" strike="noStrike" kern="1200" cap="none" spc="0" baseline="0" dirty="0">
              <a:solidFill>
                <a:srgbClr val="000000"/>
              </a:solidFill>
              <a:uFillTx/>
              <a:latin typeface="Century Gothic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000000"/>
              </a:solidFill>
              <a:uFillTx/>
              <a:latin typeface="Century Gothic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 pitchFamily="34"/>
              </a:rPr>
              <a:t>This is the ‘tick in the box’, summative, attainment measure when children have MET the end of year expectations.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000000"/>
              </a:solidFill>
              <a:uFillTx/>
              <a:latin typeface="Century Gothic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>
                <a:uFillTx/>
                <a:latin typeface="Century Gothic" pitchFamily="34"/>
              </a:rPr>
              <a:t>What constitutes met? </a:t>
            </a:r>
            <a:r>
              <a:rPr lang="en-GB" sz="1600" b="0" i="0" u="none" strike="noStrike" kern="1200" cap="none" spc="0" baseline="0" dirty="0">
                <a:uFillTx/>
                <a:latin typeface="Century Gothic" pitchFamily="34"/>
              </a:rPr>
              <a:t>– Meeting all the </a:t>
            </a:r>
            <a:r>
              <a:rPr lang="en-GB" sz="1600" b="0" i="0" u="none" strike="noStrike" kern="1200" cap="none" spc="0" baseline="0" dirty="0" smtClean="0">
                <a:uFillTx/>
                <a:latin typeface="Century Gothic" pitchFamily="34"/>
              </a:rPr>
              <a:t>expectations or best fit</a:t>
            </a:r>
            <a:r>
              <a:rPr lang="en-GB" sz="1600" b="0" i="0" u="none" strike="noStrike" kern="1200" cap="none" spc="0" dirty="0" smtClean="0">
                <a:uFillTx/>
                <a:latin typeface="Century Gothic" pitchFamily="34"/>
              </a:rPr>
              <a:t> in line with key stage descriptors</a:t>
            </a:r>
            <a:endParaRPr lang="en-GB" sz="1600" b="0" i="0" u="none" strike="noStrike" kern="1200" cap="none" spc="0" baseline="0" dirty="0">
              <a:uFillTx/>
              <a:latin typeface="Century Gothic" pitchFamily="34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 smtClean="0">
                <a:uFillTx/>
                <a:latin typeface="Century Gothic" pitchFamily="34"/>
              </a:rPr>
              <a:t>i.e. ‘Best fit’ - </a:t>
            </a:r>
            <a:r>
              <a:rPr lang="en-GB" sz="1600" kern="0" dirty="0">
                <a:solidFill>
                  <a:srgbClr val="000000"/>
                </a:solidFill>
                <a:latin typeface="Century Gothic" pitchFamily="34"/>
              </a:rPr>
              <a:t>Pupils are generally confident in dealing with the objectives outlined</a:t>
            </a:r>
            <a:endParaRPr lang="en-GB" sz="1600" b="0" i="0" u="none" strike="noStrike" kern="1200" cap="none" spc="0" baseline="0" dirty="0">
              <a:uFillTx/>
              <a:latin typeface="Century Gothic" pitchFamily="34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444292" y="2835341"/>
            <a:ext cx="1204913" cy="11710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850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6"/>
          <p:cNvSpPr/>
          <p:nvPr/>
        </p:nvSpPr>
        <p:spPr>
          <a:xfrm>
            <a:off x="3419872" y="620688"/>
            <a:ext cx="1872208" cy="3168352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5B9BD5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FFFFFF"/>
                </a:solidFill>
              </a:rPr>
              <a:t>Mastery of the National </a:t>
            </a:r>
            <a:r>
              <a:rPr lang="en-GB" sz="2400" dirty="0" smtClean="0">
                <a:solidFill>
                  <a:srgbClr val="FFFFFF"/>
                </a:solidFill>
              </a:rPr>
              <a:t>Standard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(DEEP)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400" dirty="0" smtClean="0">
              <a:solidFill>
                <a:srgbClr val="FFFFFF"/>
              </a:solidFill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Point 5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FFFFFF"/>
                </a:solidFill>
              </a:rPr>
              <a:t>Point 6</a:t>
            </a: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3789040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dirty="0">
                <a:solidFill>
                  <a:srgbClr val="000000"/>
                </a:solidFill>
                <a:latin typeface="Century Gothic" pitchFamily="34"/>
              </a:rPr>
              <a:t>Mastery of the National Standard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dirty="0">
              <a:solidFill>
                <a:srgbClr val="000000"/>
              </a:solidFill>
              <a:latin typeface="Century Gothic" pitchFamily="34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entury Gothic" pitchFamily="34"/>
              </a:rPr>
              <a:t>This is the stage that describes children that have exceeded the </a:t>
            </a:r>
            <a:r>
              <a:rPr lang="en-GB" dirty="0" smtClean="0">
                <a:solidFill>
                  <a:srgbClr val="000000"/>
                </a:solidFill>
                <a:latin typeface="Century Gothic" pitchFamily="34"/>
              </a:rPr>
              <a:t>‘At </a:t>
            </a:r>
            <a:r>
              <a:rPr lang="en-GB" dirty="0">
                <a:solidFill>
                  <a:srgbClr val="000000"/>
                </a:solidFill>
                <a:latin typeface="Century Gothic" pitchFamily="34"/>
              </a:rPr>
              <a:t>the National </a:t>
            </a:r>
            <a:r>
              <a:rPr lang="en-GB" dirty="0" smtClean="0">
                <a:solidFill>
                  <a:srgbClr val="000000"/>
                </a:solidFill>
                <a:latin typeface="Century Gothic" pitchFamily="34"/>
              </a:rPr>
              <a:t>Standard’ </a:t>
            </a:r>
            <a:r>
              <a:rPr lang="en-GB" dirty="0">
                <a:solidFill>
                  <a:srgbClr val="000000"/>
                </a:solidFill>
                <a:latin typeface="Century Gothic" pitchFamily="34"/>
              </a:rPr>
              <a:t>statements, i.e. they are working beyond age typical expectations. This is the stage where children will be evidencing breadth, depth and </a:t>
            </a:r>
            <a:r>
              <a:rPr lang="en-GB" dirty="0" smtClean="0">
                <a:solidFill>
                  <a:srgbClr val="000000"/>
                </a:solidFill>
                <a:latin typeface="Century Gothic" pitchFamily="34"/>
              </a:rPr>
              <a:t>application.</a:t>
            </a:r>
            <a:endParaRPr lang="en-GB" dirty="0">
              <a:solidFill>
                <a:srgbClr val="000000"/>
              </a:solidFill>
              <a:latin typeface="Century Gothic" pitchFamily="34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79712" y="2204864"/>
            <a:ext cx="1440160" cy="1440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2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3"/>
          <p:cNvSpPr/>
          <p:nvPr/>
        </p:nvSpPr>
        <p:spPr>
          <a:xfrm>
            <a:off x="3347864" y="1268760"/>
            <a:ext cx="1728192" cy="1836428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7BDA4"/>
              </a:gs>
              <a:gs pos="100000">
                <a:srgbClr val="F5B195"/>
              </a:gs>
            </a:gsLst>
            <a:lin ang="5400000"/>
          </a:gradFill>
          <a:ln w="6345" cap="flat">
            <a:solidFill>
              <a:srgbClr val="ED7D31"/>
            </a:solidFill>
            <a:prstDash val="solid"/>
            <a:miter/>
          </a:ln>
        </p:spPr>
        <p:txBody>
          <a:bodyPr vert="horz" wrap="square" lIns="91440" tIns="45720" rIns="91440" bIns="45720" anchor="t" anchorCtr="1" compatLnSpc="1">
            <a:no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 smtClean="0">
                <a:solidFill>
                  <a:srgbClr val="000000"/>
                </a:solidFill>
              </a:rPr>
              <a:t>Below </a:t>
            </a:r>
            <a:endParaRPr lang="en-GB" sz="2400" dirty="0">
              <a:solidFill>
                <a:srgbClr val="000000"/>
              </a:solidFill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dirty="0">
                <a:solidFill>
                  <a:srgbClr val="000000"/>
                </a:solidFill>
              </a:rPr>
              <a:t>the National Standard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3573015"/>
            <a:ext cx="77768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dirty="0">
                <a:solidFill>
                  <a:srgbClr val="000000"/>
                </a:solidFill>
                <a:latin typeface="Century Gothic" pitchFamily="34"/>
              </a:rPr>
              <a:t>Below the National Standard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dirty="0">
              <a:solidFill>
                <a:srgbClr val="000000"/>
              </a:solidFill>
              <a:latin typeface="Century Gothic" pitchFamily="34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dirty="0">
                <a:solidFill>
                  <a:srgbClr val="000000"/>
                </a:solidFill>
                <a:latin typeface="Century Gothic" pitchFamily="34"/>
              </a:rPr>
              <a:t>This is the stage that describes children working below the age typical expectations. This would be used for children with cognitive / developmental delay. This stage should only be used where children are not able to access age typical expectations working towards the National Standard). Children in this stage should have a ‘sub descriptor’ which shows where they are </a:t>
            </a:r>
            <a:r>
              <a:rPr lang="en-GB" i="1" dirty="0">
                <a:solidFill>
                  <a:srgbClr val="000000"/>
                </a:solidFill>
                <a:latin typeface="Century Gothic" pitchFamily="34"/>
              </a:rPr>
              <a:t>actually</a:t>
            </a:r>
            <a:r>
              <a:rPr lang="en-GB" dirty="0">
                <a:solidFill>
                  <a:srgbClr val="000000"/>
                </a:solidFill>
                <a:latin typeface="Century Gothic" pitchFamily="34"/>
              </a:rPr>
              <a:t> working, e.g. P scales </a:t>
            </a:r>
            <a:r>
              <a:rPr lang="en-GB" dirty="0" smtClean="0">
                <a:solidFill>
                  <a:srgbClr val="000000"/>
                </a:solidFill>
                <a:latin typeface="Century Gothic" pitchFamily="34"/>
              </a:rPr>
              <a:t> </a:t>
            </a:r>
            <a:endParaRPr lang="en-GB" dirty="0">
              <a:solidFill>
                <a:srgbClr val="000000"/>
              </a:solidFill>
              <a:latin typeface="Century Gothic" pitchFamily="34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50686" y="2186974"/>
            <a:ext cx="1297178" cy="1316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93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What information will I receive about how my child is doing?</a:t>
            </a:r>
          </a:p>
        </p:txBody>
      </p:sp>
      <p:sp>
        <p:nvSpPr>
          <p:cNvPr id="3" name="Rectangle 2"/>
          <p:cNvSpPr/>
          <p:nvPr/>
        </p:nvSpPr>
        <p:spPr>
          <a:xfrm>
            <a:off x="1187624" y="1700808"/>
            <a:ext cx="669674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We  </a:t>
            </a: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will continue to tell parents and </a:t>
            </a:r>
            <a:r>
              <a:rPr lang="en-US" sz="2000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carers</a:t>
            </a: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 about children’s attainment as we do now, in meetings, reports, etc.</a:t>
            </a:r>
          </a:p>
          <a:p>
            <a:endParaRPr lang="en-US" sz="20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 For children in </a:t>
            </a:r>
            <a:r>
              <a:rPr lang="en-US" sz="2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Y1 and Y2 this </a:t>
            </a: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will now involve </a:t>
            </a:r>
            <a:r>
              <a:rPr lang="en-US" sz="2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attainment judged on ‘expectations’ (not coverage and instead </a:t>
            </a: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of </a:t>
            </a:r>
            <a:r>
              <a:rPr lang="en-US" sz="2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levels).</a:t>
            </a:r>
            <a:endParaRPr lang="en-US" sz="20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sz="20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 Individual targets are still important and will continue to be discussed at parents’ evenings. </a:t>
            </a:r>
          </a:p>
          <a:p>
            <a:endParaRPr lang="en-US" sz="20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 When the children </a:t>
            </a:r>
            <a:r>
              <a:rPr lang="en-US" sz="2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in Y2 take </a:t>
            </a: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their </a:t>
            </a:r>
            <a:r>
              <a:rPr lang="en-US" sz="2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SATs </a:t>
            </a:r>
            <a:r>
              <a:rPr lang="en-US" sz="20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in May 2016, they will be tested on the new curriculum. This will be reported differently than before (e.g. not with a ‘level’).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73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06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0168" y="476672"/>
            <a:ext cx="691276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What are the important things to remember?</a:t>
            </a:r>
          </a:p>
        </p:txBody>
      </p:sp>
      <p:sp>
        <p:nvSpPr>
          <p:cNvPr id="3" name="Rectangle 2"/>
          <p:cNvSpPr/>
          <p:nvPr/>
        </p:nvSpPr>
        <p:spPr>
          <a:xfrm>
            <a:off x="1547664" y="1644700"/>
            <a:ext cx="5741446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The new curriculum is harder, age related expectations are more stretching so children may remain at a ‘BEGINNING’ depth of learning for a time in each year group.</a:t>
            </a:r>
          </a:p>
          <a:p>
            <a:endParaRPr lang="en-US" sz="28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Information about your child’s progress will be shared through termly reports and during parents evenings.</a:t>
            </a:r>
          </a:p>
          <a:p>
            <a:endParaRPr lang="en-US" sz="32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557" y="-11905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23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332656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PREVIOUS EXPECTATIONS: AVERAGE POINT SCORES (APS) &amp; LEVELS</a:t>
            </a:r>
            <a:endParaRPr lang="en-GB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419760"/>
              </p:ext>
            </p:extLst>
          </p:nvPr>
        </p:nvGraphicFramePr>
        <p:xfrm>
          <a:off x="539552" y="1573555"/>
          <a:ext cx="8136903" cy="358914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3562"/>
                <a:gridCol w="322955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  <a:gridCol w="428258"/>
              </a:tblGrid>
              <a:tr h="344818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APS</a:t>
                      </a:r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7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9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11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13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15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17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19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21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23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25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27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29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31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33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35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37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39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41</a:t>
                      </a:r>
                      <a:endParaRPr lang="en-GB" sz="1800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</a:tr>
              <a:tr h="488477"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NC level</a:t>
                      </a:r>
                      <a:endParaRPr lang="en-GB" sz="1400" b="1" dirty="0"/>
                    </a:p>
                  </a:txBody>
                  <a:tcPr marL="91443" marR="91443" marT="45747" marB="45747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Level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l"/>
                      <a:r>
                        <a:rPr lang="en-GB" sz="1400" baseline="0" dirty="0" smtClean="0"/>
                        <a:t>1</a:t>
                      </a:r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Level</a:t>
                      </a:r>
                    </a:p>
                    <a:p>
                      <a:pPr algn="l"/>
                      <a:r>
                        <a:rPr lang="en-GB" sz="1400" dirty="0" smtClean="0"/>
                        <a:t>2</a:t>
                      </a:r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Level </a:t>
                      </a:r>
                    </a:p>
                    <a:p>
                      <a:pPr algn="l"/>
                      <a:r>
                        <a:rPr lang="en-GB" sz="1400" dirty="0" smtClean="0"/>
                        <a:t>3</a:t>
                      </a:r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Level</a:t>
                      </a:r>
                    </a:p>
                    <a:p>
                      <a:pPr algn="l"/>
                      <a:r>
                        <a:rPr lang="en-GB" sz="1400" dirty="0" smtClean="0"/>
                        <a:t>4</a:t>
                      </a:r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Level</a:t>
                      </a:r>
                    </a:p>
                    <a:p>
                      <a:pPr algn="l"/>
                      <a:r>
                        <a:rPr lang="en-GB" sz="1400" dirty="0" smtClean="0"/>
                        <a:t>5</a:t>
                      </a:r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Level</a:t>
                      </a:r>
                    </a:p>
                    <a:p>
                      <a:pPr algn="l"/>
                      <a:r>
                        <a:rPr lang="en-GB" sz="1400" dirty="0" smtClean="0"/>
                        <a:t>6</a:t>
                      </a:r>
                      <a:endParaRPr lang="en-GB" sz="1400" b="1" dirty="0">
                        <a:solidFill>
                          <a:schemeClr val="bg2"/>
                        </a:solidFill>
                      </a:endParaRPr>
                    </a:p>
                  </a:txBody>
                  <a:tcPr marL="91443" marR="91443" marT="45747" marB="45747"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896341">
                <a:tc gridSpan="19"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Academic Expectations For All</a:t>
                      </a:r>
                      <a:endParaRPr lang="en-GB" sz="1800" baseline="0" dirty="0" smtClean="0"/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GB" sz="1800" baseline="0" dirty="0" smtClean="0"/>
                    </a:p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lang="en-GB" sz="1800" baseline="0" dirty="0" smtClean="0"/>
                        <a:t>Key Stage 1 (Years 1 and 2): Expectation between 5 and 6 APS each year</a:t>
                      </a:r>
                    </a:p>
                    <a:p>
                      <a:pPr marL="285750" indent="-285750" algn="l">
                        <a:buFont typeface="Wingdings" pitchFamily="2" charset="2"/>
                        <a:buChar char="Ø"/>
                      </a:pPr>
                      <a:r>
                        <a:rPr lang="en-GB" sz="1800" baseline="0" dirty="0" smtClean="0"/>
                        <a:t>Key Stage 2 (Years 3,4,5,6) : Expectation 4 APS each year</a:t>
                      </a:r>
                    </a:p>
                    <a:p>
                      <a:pPr marL="0" indent="0" algn="l">
                        <a:buFont typeface="Wingdings" pitchFamily="2" charset="2"/>
                        <a:buNone/>
                      </a:pPr>
                      <a:endParaRPr lang="en-GB" sz="1800" baseline="0" dirty="0" smtClean="0"/>
                    </a:p>
                  </a:txBody>
                  <a:tcPr marL="91443" marR="91443" marT="45747" marB="45747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808778">
                <a:tc gridSpan="19">
                  <a:txBody>
                    <a:bodyPr/>
                    <a:lstStyle/>
                    <a:p>
                      <a:pPr algn="l"/>
                      <a:endParaRPr lang="en-GB" sz="1800" b="1" baseline="0" dirty="0" smtClean="0"/>
                    </a:p>
                  </a:txBody>
                  <a:tcPr marL="91443" marR="91443" marT="45747" marB="45747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71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88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692696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Key Questions</a:t>
            </a:r>
          </a:p>
          <a:p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 </a:t>
            </a:r>
          </a:p>
          <a:p>
            <a:pPr marL="571500" indent="-360000">
              <a:buFont typeface="Wingdings" panose="05000000000000000000" pitchFamily="2" charset="2"/>
              <a:buChar char="q"/>
            </a:pPr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Why is this change happening?</a:t>
            </a:r>
          </a:p>
          <a:p>
            <a:pPr marL="211500"/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 marL="571500" indent="-360000">
              <a:buFont typeface="Wingdings" panose="05000000000000000000" pitchFamily="2" charset="2"/>
              <a:buChar char="q"/>
            </a:pPr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Which children in school will be affected?</a:t>
            </a:r>
          </a:p>
          <a:p>
            <a:pPr marL="211500"/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 marL="571500" indent="-360000">
              <a:buFont typeface="Wingdings" panose="05000000000000000000" pitchFamily="2" charset="2"/>
              <a:buChar char="q"/>
            </a:pPr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What will replace the levels?</a:t>
            </a:r>
          </a:p>
          <a:p>
            <a:pPr marL="211500"/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 marL="571500" indent="-360000">
              <a:buFont typeface="Wingdings" panose="05000000000000000000" pitchFamily="2" charset="2"/>
              <a:buChar char="q"/>
            </a:pPr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How will teachers decide how my child is progressing? </a:t>
            </a:r>
          </a:p>
          <a:p>
            <a:pPr marL="211500"/>
            <a:endParaRPr 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 marL="571500" indent="-360000">
              <a:buFont typeface="Wingdings" panose="05000000000000000000" pitchFamily="2" charset="2"/>
              <a:buChar char="q"/>
            </a:pPr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What information will I receive about how my child is progressing?</a:t>
            </a:r>
          </a:p>
          <a:p>
            <a:pPr marL="211500"/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 </a:t>
            </a:r>
          </a:p>
          <a:p>
            <a:pPr marL="571500" indent="-360000">
              <a:buFont typeface="Wingdings" panose="05000000000000000000" pitchFamily="2" charset="2"/>
              <a:buChar char="q"/>
            </a:pPr>
            <a:r>
              <a:rPr lang="en-US" sz="2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What are the important things to remember?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71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2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8273" y="908720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i="1" dirty="0"/>
          </a:p>
        </p:txBody>
      </p:sp>
      <p:sp>
        <p:nvSpPr>
          <p:cNvPr id="5" name="Rectangle 4"/>
          <p:cNvSpPr/>
          <p:nvPr/>
        </p:nvSpPr>
        <p:spPr>
          <a:xfrm>
            <a:off x="1475656" y="339849"/>
            <a:ext cx="535399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Why is this change happening?</a:t>
            </a:r>
          </a:p>
        </p:txBody>
      </p:sp>
      <p:sp>
        <p:nvSpPr>
          <p:cNvPr id="2" name="Rectangle 1"/>
          <p:cNvSpPr/>
          <p:nvPr/>
        </p:nvSpPr>
        <p:spPr>
          <a:xfrm>
            <a:off x="755576" y="1093386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 the current system of national curriculum levels and level descriptions will be removed and not replaced.”</a:t>
            </a:r>
          </a:p>
          <a:p>
            <a:pPr algn="r"/>
            <a:r>
              <a:rPr lang="en-US" sz="12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Department for Education (July 2013)</a:t>
            </a:r>
            <a:r>
              <a:rPr lang="en-US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  <a:endParaRPr lang="en-US" sz="105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2075947"/>
            <a:ext cx="7452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“Schools need to be conscious that the new curriculum is not in alignment with the old national curriculum levels.”</a:t>
            </a:r>
          </a:p>
          <a:p>
            <a:pPr algn="r"/>
            <a:r>
              <a:rPr lang="en-US" sz="120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NAHT Commission on Assessment (February 2014)</a:t>
            </a:r>
            <a:r>
              <a:rPr lang="en-US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 </a:t>
            </a:r>
            <a:endParaRPr lang="en-US" sz="105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9632" y="3212976"/>
            <a:ext cx="67687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A new National Curriculum was introduced in September 2014.</a:t>
            </a:r>
          </a:p>
          <a:p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The new curriculum is more challenging, therefore expectations are higher.</a:t>
            </a:r>
          </a:p>
          <a:p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The existing levels don’t work as a way of assessing children’s attainment against the new curriculum.</a:t>
            </a:r>
          </a:p>
          <a:p>
            <a:endParaRPr 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latin typeface="Calibri" pitchFamily="34" charset="0"/>
                <a:cs typeface="Calibri" pitchFamily="34" charset="0"/>
              </a:rPr>
              <a:t>The Government have not replaced levels and have left it up to schools to design their own assessment framework.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71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6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8488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New National Curriculum </a:t>
            </a:r>
            <a:r>
              <a:rPr lang="en-GB" sz="2400" dirty="0" smtClean="0"/>
              <a:t>(published September 2013)</a:t>
            </a:r>
          </a:p>
          <a:p>
            <a:endParaRPr lang="en-GB" sz="2400" dirty="0"/>
          </a:p>
          <a:p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Programmes of Study set out in greater detail for core subjects what should be taught</a:t>
            </a:r>
          </a:p>
          <a:p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No separate attainment targets, ‘By the end of each key stage pupils are expected to know, apply and understand the matters, skills and processes specified in the relevant programme of study</a:t>
            </a:r>
          </a:p>
          <a:p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No ‘levels’: test outcomes to be reported by ‘scaled score’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36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DfE</a:t>
            </a:r>
            <a:r>
              <a:rPr lang="en-GB" dirty="0" smtClean="0"/>
              <a:t> proposals for 2016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196752"/>
            <a:ext cx="734481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Early years</a:t>
            </a:r>
          </a:p>
          <a:p>
            <a:endParaRPr lang="en-GB" b="1" dirty="0" smtClean="0"/>
          </a:p>
          <a:p>
            <a:r>
              <a:rPr lang="en-GB" b="1" dirty="0" smtClean="0"/>
              <a:t>New baseline assessment in early Reception: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Schools must use an approved baseline from Autumn 2016 unless they elect to be held to account on attainment alone (from 2023)</a:t>
            </a:r>
          </a:p>
          <a:p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EYFS Profile to be non </a:t>
            </a:r>
            <a:r>
              <a:rPr lang="en-GB" b="1" dirty="0"/>
              <a:t>statutory from 2016-2017</a:t>
            </a:r>
          </a:p>
          <a:p>
            <a:pPr marL="285750" indent="-285750">
              <a:buFont typeface="Arial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 smtClean="0"/>
              <a:t>We have chosen to use Early Excellence and judgements will now be made on progress from FS2 to year 6 (not KS1 to end KS2)</a:t>
            </a:r>
            <a:endParaRPr lang="en-GB" b="1" dirty="0"/>
          </a:p>
          <a:p>
            <a:endParaRPr lang="en-GB" b="1" dirty="0" smtClean="0"/>
          </a:p>
          <a:p>
            <a:r>
              <a:rPr lang="en-GB" b="1" dirty="0"/>
              <a:t> </a:t>
            </a:r>
            <a:r>
              <a:rPr lang="en-GB" b="1" dirty="0" smtClean="0"/>
              <a:t>               				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30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0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DfE</a:t>
            </a:r>
            <a:r>
              <a:rPr lang="en-GB" dirty="0"/>
              <a:t> proposals for 2016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9632" y="1484784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Key Stage 1</a:t>
            </a:r>
          </a:p>
          <a:p>
            <a:endParaRPr lang="en-GB" b="1" dirty="0" smtClean="0"/>
          </a:p>
          <a:p>
            <a:r>
              <a:rPr lang="en-GB" dirty="0" smtClean="0"/>
              <a:t>Teacher Assessment reported: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Based on new ‘performance descriptors’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Moderation ‘ to be improved’</a:t>
            </a:r>
          </a:p>
          <a:p>
            <a:endParaRPr lang="en-GB" dirty="0"/>
          </a:p>
          <a:p>
            <a:r>
              <a:rPr lang="en-GB" dirty="0" smtClean="0"/>
              <a:t>New NC tests to cover wider ability range and higher expected standard to inform Teacher Assessment judgements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They will be taken during a test month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New tests each year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Internally marked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Annual tests in R, M </a:t>
            </a:r>
            <a:r>
              <a:rPr lang="en-GB" dirty="0" err="1" smtClean="0"/>
              <a:t>SPaG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Outcomes in the form of a scaled form and draft tests have been published 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6" y="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19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 what’s changing in national assessment?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49983"/>
              </p:ext>
            </p:extLst>
          </p:nvPr>
        </p:nvGraphicFramePr>
        <p:xfrm>
          <a:off x="683568" y="1484784"/>
          <a:ext cx="7673494" cy="45261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7260"/>
                <a:gridCol w="3177193"/>
                <a:gridCol w="3229041"/>
              </a:tblGrid>
              <a:tr h="332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2014/15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900">
                          <a:effectLst/>
                        </a:rPr>
                        <a:t>2015/16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1397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EY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Age 5 / Rec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2-3 Progress Check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EYFS Profile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1650" algn="l"/>
                        </a:tabLst>
                      </a:pPr>
                      <a:r>
                        <a:rPr lang="en-GB" sz="1300">
                          <a:effectLst/>
                        </a:rPr>
                        <a:t>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2-3 Progress Check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(EYFS Profile)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FF0000"/>
                          </a:solidFill>
                          <a:effectLst/>
                        </a:rPr>
                        <a:t>New Early Baseline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186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KS1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Age 7 / Y2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Phonics screening check (Y1/2)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TA in R, W and M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(informed by test/task and externally moderated)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S&amp;L and Sc</a:t>
                      </a:r>
                      <a:endParaRPr lang="en-GB" sz="100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 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Phonics screening check (Y1/2)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 dirty="0">
                          <a:solidFill>
                            <a:srgbClr val="FF0000"/>
                          </a:solidFill>
                          <a:effectLst/>
                        </a:rPr>
                        <a:t>TA in R, W and M</a:t>
                      </a:r>
                      <a:endParaRPr lang="en-GB" sz="1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 dirty="0">
                          <a:effectLst/>
                        </a:rPr>
                        <a:t>(informed by tests and externally moderated)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 dirty="0">
                          <a:effectLst/>
                        </a:rPr>
                        <a:t>and </a:t>
                      </a:r>
                      <a:r>
                        <a:rPr lang="en-GB" sz="1300" dirty="0" err="1">
                          <a:effectLst/>
                        </a:rPr>
                        <a:t>Sc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  <a:tr h="931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KS2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effectLst/>
                        </a:rPr>
                        <a:t>Age 11 / Y6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Test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TA in R, W and M (R/GP &amp; S/Ma)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Levels 3-5 &amp; 6 (Sc Sample)</a:t>
                      </a:r>
                      <a:endParaRPr lang="en-GB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66725" algn="l"/>
                          <a:tab pos="1146175" algn="ctr"/>
                        </a:tabLst>
                      </a:pPr>
                      <a:r>
                        <a:rPr lang="en-GB" sz="1300">
                          <a:effectLst/>
                        </a:rPr>
                        <a:t>&amp;TA (inc statutory W TA moderation</a:t>
                      </a:r>
                      <a:endParaRPr lang="en-GB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Test (R/GP &amp; S/ Ma)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(</a:t>
                      </a:r>
                      <a:r>
                        <a:rPr lang="en-GB" sz="1300" dirty="0" err="1">
                          <a:effectLst/>
                        </a:rPr>
                        <a:t>Sc</a:t>
                      </a:r>
                      <a:r>
                        <a:rPr lang="en-GB" sz="1300" dirty="0">
                          <a:effectLst/>
                        </a:rPr>
                        <a:t> sample)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effectLst/>
                        </a:rPr>
                        <a:t>&amp;</a:t>
                      </a:r>
                      <a:r>
                        <a:rPr lang="en-GB" sz="1300" dirty="0">
                          <a:solidFill>
                            <a:srgbClr val="FF0000"/>
                          </a:solidFill>
                          <a:effectLst/>
                        </a:rPr>
                        <a:t>TA</a:t>
                      </a:r>
                      <a:r>
                        <a:rPr lang="en-GB" sz="1300" dirty="0">
                          <a:effectLst/>
                        </a:rPr>
                        <a:t> (</a:t>
                      </a:r>
                      <a:r>
                        <a:rPr lang="en-GB" sz="1300" dirty="0" err="1">
                          <a:effectLst/>
                        </a:rPr>
                        <a:t>inc</a:t>
                      </a:r>
                      <a:r>
                        <a:rPr lang="en-GB" sz="1300" dirty="0">
                          <a:effectLst/>
                        </a:rPr>
                        <a:t> statutory W TA moderation)</a:t>
                      </a:r>
                      <a:endParaRPr lang="en-GB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/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6350"/>
            <a:ext cx="92964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52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2474</Words>
  <Application>Microsoft Office PowerPoint</Application>
  <PresentationFormat>On-screen Show (4:3)</PresentationFormat>
  <Paragraphs>399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DfE proposals for 2016 </vt:lpstr>
      <vt:lpstr>DfE proposals for 2016 </vt:lpstr>
      <vt:lpstr>So what’s changing in national assessment?</vt:lpstr>
      <vt:lpstr>DfE proposals 2016 </vt:lpstr>
      <vt:lpstr>Measuring pupil progress 2014-2023</vt:lpstr>
      <vt:lpstr>Attainment and Accountability </vt:lpstr>
      <vt:lpstr>Key implications</vt:lpstr>
      <vt:lpstr>Actions</vt:lpstr>
      <vt:lpstr>Actions (continued)</vt:lpstr>
      <vt:lpstr>PowerPoint Presentation</vt:lpstr>
      <vt:lpstr>PowerPoint Presentation</vt:lpstr>
      <vt:lpstr>PowerPoint Presentation</vt:lpstr>
      <vt:lpstr>Focus on Expectations: The first job is to get to know the expectations for each age group and for each subject: ie, reading, writing, spoken language, mathematics and science.</vt:lpstr>
      <vt:lpstr>The 6-point scale</vt:lpstr>
      <vt:lpstr>The 6-point system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Clemens</dc:creator>
  <cp:lastModifiedBy>C Clemens</cp:lastModifiedBy>
  <cp:revision>51</cp:revision>
  <cp:lastPrinted>2015-09-30T08:42:55Z</cp:lastPrinted>
  <dcterms:created xsi:type="dcterms:W3CDTF">2015-04-21T06:54:44Z</dcterms:created>
  <dcterms:modified xsi:type="dcterms:W3CDTF">2015-09-30T17:00:31Z</dcterms:modified>
</cp:coreProperties>
</file>